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432" r:id="rId3"/>
    <p:sldId id="433" r:id="rId4"/>
    <p:sldId id="436" r:id="rId5"/>
    <p:sldId id="437" r:id="rId6"/>
    <p:sldId id="438" r:id="rId7"/>
    <p:sldId id="439" r:id="rId8"/>
    <p:sldId id="435" r:id="rId9"/>
    <p:sldId id="441" r:id="rId10"/>
    <p:sldId id="443" r:id="rId11"/>
    <p:sldId id="453" r:id="rId12"/>
    <p:sldId id="454" r:id="rId13"/>
    <p:sldId id="446" r:id="rId14"/>
    <p:sldId id="452" r:id="rId15"/>
    <p:sldId id="442" r:id="rId16"/>
    <p:sldId id="447" r:id="rId17"/>
    <p:sldId id="455" r:id="rId18"/>
    <p:sldId id="456" r:id="rId19"/>
    <p:sldId id="457" r:id="rId20"/>
    <p:sldId id="448" r:id="rId21"/>
    <p:sldId id="450" r:id="rId22"/>
    <p:sldId id="451" r:id="rId23"/>
    <p:sldId id="458" r:id="rId24"/>
  </p:sldIdLst>
  <p:sldSz cx="10693400" cy="7561263"/>
  <p:notesSz cx="9874250" cy="6797675"/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7405"/>
    <a:srgbClr val="E78B03"/>
    <a:srgbClr val="FF05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3" autoAdjust="0"/>
    <p:restoredTop sz="94647" autoAdjust="0"/>
  </p:normalViewPr>
  <p:slideViewPr>
    <p:cSldViewPr>
      <p:cViewPr varScale="1">
        <p:scale>
          <a:sx n="81" d="100"/>
          <a:sy n="81" d="100"/>
        </p:scale>
        <p:origin x="60" y="228"/>
      </p:cViewPr>
      <p:guideLst>
        <p:guide orient="horz" pos="2382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9918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92027" y="0"/>
            <a:ext cx="4279918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C65444-5612-4993-A297-66E4EA569180}" type="datetime1">
              <a:rPr lang="ko-KR" altLang="en-US" smtClean="0"/>
              <a:t>2025-07-30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699"/>
            <a:ext cx="4279918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92027" y="6456699"/>
            <a:ext cx="4279918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B70AE1-31D9-4381-959D-9050CC0FE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83060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3126" y="0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D3867D-DA73-4C30-B686-2D05E2BBC364}" type="datetime1">
              <a:rPr lang="ko-KR" altLang="en-US" smtClean="0"/>
              <a:t>2025-07-30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133725" y="509588"/>
            <a:ext cx="3606800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7426" y="3228896"/>
            <a:ext cx="789940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6456612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3126" y="6456612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0A336D-49A4-4170-8C35-7E5BA4D4E5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4691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744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630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786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120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0631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376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4046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645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8535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7892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358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9511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3536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563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0665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060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938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477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714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7925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03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713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04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06140" y="1260351"/>
            <a:ext cx="10009112" cy="540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baseline="0">
                <a:latin typeface="HY중고딕" pitchFamily="18" charset="-127"/>
                <a:ea typeface="HY중고딕" pitchFamily="18" charset="-127"/>
              </a:defRPr>
            </a:lvl1pPr>
            <a:lvl2pPr marL="497845" indent="0">
              <a:buNone/>
              <a:defRPr sz="2800">
                <a:latin typeface="HY중고딕" pitchFamily="18" charset="-127"/>
                <a:ea typeface="HY중고딕" pitchFamily="18" charset="-127"/>
              </a:defRPr>
            </a:lvl2pPr>
            <a:lvl3pPr>
              <a:defRPr sz="2500">
                <a:latin typeface="HY중고딕" pitchFamily="18" charset="-127"/>
                <a:ea typeface="HY중고딕" pitchFamily="18" charset="-127"/>
              </a:defRPr>
            </a:lvl3pPr>
            <a:lvl4pPr marL="1493535" indent="0">
              <a:buNone/>
              <a:defRPr sz="2500">
                <a:latin typeface="HY중고딕" pitchFamily="18" charset="-127"/>
                <a:ea typeface="HY중고딕" pitchFamily="18" charset="-127"/>
              </a:defRPr>
            </a:lvl4pPr>
            <a:lvl5pPr>
              <a:defRPr sz="2500">
                <a:latin typeface="HY중고딕" pitchFamily="18" charset="-127"/>
                <a:ea typeface="HY중고딕" pitchFamily="18" charset="-127"/>
              </a:defRPr>
            </a:lvl5pPr>
          </a:lstStyle>
          <a:p>
            <a:pPr lvl="0"/>
            <a:r>
              <a:rPr lang="ko-KR" altLang="en-US" dirty="0"/>
              <a:t>□ 첫째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30, </a:t>
            </a:r>
            <a:r>
              <a:rPr lang="ko-KR" altLang="en-US" dirty="0"/>
              <a:t>굵게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en-US" altLang="ko-KR" dirty="0"/>
              <a:t>-</a:t>
            </a:r>
            <a:r>
              <a:rPr lang="ko-KR" altLang="en-US" dirty="0"/>
              <a:t> 둘째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28)</a:t>
            </a:r>
            <a:endParaRPr lang="ko-KR" altLang="en-US" dirty="0"/>
          </a:p>
          <a:p>
            <a:pPr lvl="2"/>
            <a:r>
              <a:rPr lang="ko-KR" altLang="en-US" dirty="0"/>
              <a:t>셋째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  <a:p>
            <a:pPr lvl="3"/>
            <a:r>
              <a:rPr lang="en-US" altLang="ko-KR" dirty="0"/>
              <a:t>- </a:t>
            </a:r>
            <a:r>
              <a:rPr lang="ko-KR" altLang="en-US" dirty="0"/>
              <a:t>넷째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23EF1-6E1E-49A8-89C7-5D842E70784B}" type="datetime1">
              <a:rPr lang="ko-KR" altLang="en-US" smtClean="0"/>
              <a:t>2025-07-30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6140" y="91456"/>
            <a:ext cx="8496944" cy="736847"/>
          </a:xfrm>
          <a:prstGeom prst="rect">
            <a:avLst/>
          </a:prstGeom>
        </p:spPr>
        <p:txBody>
          <a:bodyPr anchor="ctr"/>
          <a:lstStyle>
            <a:lvl1pPr algn="l">
              <a:defRPr sz="3000" b="0"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r>
              <a:rPr lang="en-US" altLang="ko-KR" dirty="0"/>
              <a:t>(HY</a:t>
            </a:r>
            <a:r>
              <a:rPr lang="ko-KR" altLang="en-US" dirty="0"/>
              <a:t>견고딕</a:t>
            </a:r>
            <a:r>
              <a:rPr lang="en-US" altLang="ko-KR" dirty="0"/>
              <a:t>, 30)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06140" y="1260351"/>
            <a:ext cx="10009112" cy="540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baseline="0">
                <a:latin typeface="HY중고딕" pitchFamily="18" charset="-127"/>
                <a:ea typeface="HY중고딕" pitchFamily="18" charset="-127"/>
              </a:defRPr>
            </a:lvl1pPr>
            <a:lvl2pPr marL="497845" indent="0">
              <a:buNone/>
              <a:defRPr sz="2800">
                <a:latin typeface="HY중고딕" pitchFamily="18" charset="-127"/>
                <a:ea typeface="HY중고딕" pitchFamily="18" charset="-127"/>
              </a:defRPr>
            </a:lvl2pPr>
            <a:lvl3pPr>
              <a:defRPr sz="2500">
                <a:latin typeface="HY중고딕" pitchFamily="18" charset="-127"/>
                <a:ea typeface="HY중고딕" pitchFamily="18" charset="-127"/>
              </a:defRPr>
            </a:lvl3pPr>
            <a:lvl4pPr marL="1493535" indent="0">
              <a:buNone/>
              <a:defRPr sz="2500">
                <a:latin typeface="HY중고딕" pitchFamily="18" charset="-127"/>
                <a:ea typeface="HY중고딕" pitchFamily="18" charset="-127"/>
              </a:defRPr>
            </a:lvl4pPr>
            <a:lvl5pPr>
              <a:defRPr sz="2500">
                <a:latin typeface="HY중고딕" pitchFamily="18" charset="-127"/>
                <a:ea typeface="HY중고딕" pitchFamily="18" charset="-127"/>
              </a:defRPr>
            </a:lvl5pPr>
          </a:lstStyle>
          <a:p>
            <a:pPr lvl="0"/>
            <a:r>
              <a:rPr lang="ko-KR" altLang="en-US" dirty="0"/>
              <a:t>□ 첫째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30, </a:t>
            </a:r>
            <a:r>
              <a:rPr lang="ko-KR" altLang="en-US" dirty="0"/>
              <a:t>굵게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en-US" altLang="ko-KR" dirty="0"/>
              <a:t>-</a:t>
            </a:r>
            <a:r>
              <a:rPr lang="ko-KR" altLang="en-US" dirty="0"/>
              <a:t> 둘째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28)</a:t>
            </a:r>
            <a:endParaRPr lang="ko-KR" altLang="en-US" dirty="0"/>
          </a:p>
          <a:p>
            <a:pPr lvl="2"/>
            <a:r>
              <a:rPr lang="ko-KR" altLang="en-US" dirty="0"/>
              <a:t>셋째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  <a:p>
            <a:pPr lvl="3"/>
            <a:r>
              <a:rPr lang="en-US" altLang="ko-KR" dirty="0"/>
              <a:t>- </a:t>
            </a:r>
            <a:r>
              <a:rPr lang="ko-KR" altLang="en-US" dirty="0"/>
              <a:t>넷째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D9B9-AAC4-4186-832C-ACCB8141D63A}" type="datetime1">
              <a:rPr lang="ko-KR" altLang="en-US" smtClean="0"/>
              <a:t>2025-07-30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40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6140" y="91456"/>
            <a:ext cx="8496944" cy="736847"/>
          </a:xfrm>
          <a:prstGeom prst="rect">
            <a:avLst/>
          </a:prstGeom>
        </p:spPr>
        <p:txBody>
          <a:bodyPr anchor="ctr"/>
          <a:lstStyle>
            <a:lvl1pPr algn="l">
              <a:defRPr sz="3000" b="0"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r>
              <a:rPr lang="en-US" altLang="ko-KR" dirty="0"/>
              <a:t>(HY</a:t>
            </a:r>
            <a:r>
              <a:rPr lang="ko-KR" altLang="en-US" dirty="0"/>
              <a:t>견고딕</a:t>
            </a:r>
            <a:r>
              <a:rPr lang="en-US" altLang="ko-KR" dirty="0"/>
              <a:t>, 30)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06140" y="1260351"/>
            <a:ext cx="10009112" cy="540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baseline="0">
                <a:latin typeface="HY중고딕" pitchFamily="18" charset="-127"/>
                <a:ea typeface="HY중고딕" pitchFamily="18" charset="-127"/>
              </a:defRPr>
            </a:lvl1pPr>
            <a:lvl2pPr marL="497845" indent="0">
              <a:buNone/>
              <a:defRPr sz="2800">
                <a:latin typeface="HY중고딕" pitchFamily="18" charset="-127"/>
                <a:ea typeface="HY중고딕" pitchFamily="18" charset="-127"/>
              </a:defRPr>
            </a:lvl2pPr>
            <a:lvl3pPr>
              <a:defRPr sz="2500">
                <a:latin typeface="HY중고딕" pitchFamily="18" charset="-127"/>
                <a:ea typeface="HY중고딕" pitchFamily="18" charset="-127"/>
              </a:defRPr>
            </a:lvl3pPr>
            <a:lvl4pPr marL="1493535" indent="0">
              <a:buNone/>
              <a:defRPr sz="2500">
                <a:latin typeface="HY중고딕" pitchFamily="18" charset="-127"/>
                <a:ea typeface="HY중고딕" pitchFamily="18" charset="-127"/>
              </a:defRPr>
            </a:lvl4pPr>
            <a:lvl5pPr>
              <a:defRPr sz="2500">
                <a:latin typeface="HY중고딕" pitchFamily="18" charset="-127"/>
                <a:ea typeface="HY중고딕" pitchFamily="18" charset="-127"/>
              </a:defRPr>
            </a:lvl5pPr>
          </a:lstStyle>
          <a:p>
            <a:pPr lvl="0"/>
            <a:r>
              <a:rPr lang="ko-KR" altLang="en-US" dirty="0"/>
              <a:t>□ 첫째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30, </a:t>
            </a:r>
            <a:r>
              <a:rPr lang="ko-KR" altLang="en-US" dirty="0"/>
              <a:t>굵게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en-US" altLang="ko-KR" dirty="0"/>
              <a:t>-</a:t>
            </a:r>
            <a:r>
              <a:rPr lang="ko-KR" altLang="en-US" dirty="0"/>
              <a:t> 둘째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28)</a:t>
            </a:r>
            <a:endParaRPr lang="ko-KR" altLang="en-US" dirty="0"/>
          </a:p>
          <a:p>
            <a:pPr lvl="2"/>
            <a:r>
              <a:rPr lang="ko-KR" altLang="en-US" dirty="0"/>
              <a:t>셋째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  <a:p>
            <a:pPr lvl="3"/>
            <a:r>
              <a:rPr lang="en-US" altLang="ko-KR" dirty="0"/>
              <a:t>- </a:t>
            </a:r>
            <a:r>
              <a:rPr lang="ko-KR" altLang="en-US" dirty="0"/>
              <a:t>넷째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D9B9-AAC4-4186-832C-ACCB8141D63A}" type="datetime1">
              <a:rPr lang="ko-KR" altLang="en-US" smtClean="0"/>
              <a:t>2025-07-30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781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670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FB339-8C5D-44DF-A368-296A032EEE0C}" type="datetime1">
              <a:rPr lang="ko-KR" altLang="en-US" smtClean="0"/>
              <a:t>2025-07-30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3579" y="7008172"/>
            <a:ext cx="3386243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97EC8-03FB-421D-BA76-5865596B8B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5" r:id="rId3"/>
  </p:sldLayoutIdLst>
  <p:hf hdr="0" ftr="0" dt="0"/>
  <p:txStyles>
    <p:titleStyle>
      <a:lvl1pPr algn="ctr" defTabSz="995690" rtl="0" eaLnBrk="1" latinLnBrk="1" hangingPunct="1"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.png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91560" y="3535281"/>
            <a:ext cx="5688632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Caladea" panose="020B0600000101010101" charset="0"/>
                <a:ea typeface="HY중고딕" pitchFamily="18" charset="-127"/>
              </a:rPr>
              <a:t>Rafsan</a:t>
            </a:r>
            <a:r>
              <a:rPr lang="ko-KR" altLang="en-US" sz="2500" dirty="0">
                <a:latin typeface="Caladea" panose="020B0600000101010101" charset="0"/>
                <a:ea typeface="HY중고딕" pitchFamily="18" charset="-127"/>
              </a:rPr>
              <a:t> </a:t>
            </a:r>
            <a:r>
              <a:rPr lang="en-US" altLang="ko-KR" sz="2500" dirty="0">
                <a:latin typeface="Caladea" panose="020B0600000101010101" charset="0"/>
                <a:ea typeface="HY중고딕" pitchFamily="18" charset="-127"/>
              </a:rPr>
              <a:t>Jany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ladea" panose="020B0600000101010101" charset="0"/>
                <a:cs typeface="Assistant" pitchFamily="2" charset="-79"/>
              </a:rPr>
              <a:t>Korean Convergence Medical Science</a:t>
            </a:r>
            <a:endParaRPr lang="en-US" sz="2400" b="0" dirty="0">
              <a:effectLst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BFA47E-2C3C-B12E-FF19-4D5F34866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948" y="6804967"/>
            <a:ext cx="1836174" cy="8735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BF09D3-D4B7-A175-D7F1-10A5F9BC1834}"/>
              </a:ext>
            </a:extLst>
          </p:cNvPr>
          <p:cNvSpPr txBox="1"/>
          <p:nvPr/>
        </p:nvSpPr>
        <p:spPr>
          <a:xfrm>
            <a:off x="810195" y="1260351"/>
            <a:ext cx="9251361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000000"/>
                </a:solidFill>
                <a:latin typeface="Caladea" panose="020B0600000101010101" charset="0"/>
                <a:ea typeface="HY견고딕" pitchFamily="18" charset="-127"/>
                <a:cs typeface="Cavolini" panose="03000502040302020204" pitchFamily="66" charset="0"/>
              </a:rPr>
              <a:t>Detailed Results Analysis For UBFC AND PURE Dataset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000000"/>
                </a:solidFill>
                <a:latin typeface="Caladea" panose="020B0600000101010101" charset="0"/>
                <a:ea typeface="HY견고딕" pitchFamily="18" charset="-127"/>
                <a:cs typeface="Cavolini" panose="03000502040302020204" pitchFamily="66" charset="0"/>
              </a:rPr>
              <a:t>for 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 err="1">
                <a:solidFill>
                  <a:srgbClr val="000000"/>
                </a:solidFill>
                <a:latin typeface="Caladea" panose="020B0600000101010101" charset="0"/>
                <a:ea typeface="HY견고딕" pitchFamily="18" charset="-127"/>
                <a:cs typeface="Cavolini" panose="03000502040302020204" pitchFamily="66" charset="0"/>
              </a:rPr>
              <a:t>pyVHR_X_PEAK</a:t>
            </a:r>
            <a:r>
              <a:rPr lang="en-US" altLang="ko-KR" sz="2800" dirty="0">
                <a:solidFill>
                  <a:srgbClr val="000000"/>
                </a:solidFill>
                <a:latin typeface="Caladea" panose="020B0600000101010101" charset="0"/>
                <a:ea typeface="HY견고딕" pitchFamily="18" charset="-127"/>
                <a:cs typeface="Cavolini" panose="03000502040302020204" pitchFamily="66" charset="0"/>
              </a:rPr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1962923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2750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latin typeface="Caladea"/>
                <a:ea typeface="HY견고딕" pitchFamily="18" charset="-127"/>
              </a:rPr>
              <a:t>PURE Dataset Result Summery: With Tunned </a:t>
            </a:r>
            <a:r>
              <a:rPr lang="en-US" altLang="ko-KR" sz="3000" dirty="0" err="1">
                <a:latin typeface="Caladea"/>
                <a:ea typeface="HY견고딕" pitchFamily="18" charset="-127"/>
              </a:rPr>
              <a:t>ALgo</a:t>
            </a:r>
            <a:endParaRPr lang="en-US" altLang="ko-KR" sz="3000" dirty="0">
              <a:latin typeface="Caladea"/>
              <a:ea typeface="HY견고딕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476398-AE04-8425-0422-AA0A0139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78038320-9321-7FE3-F0CD-D8C08B9F2D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329120"/>
              </p:ext>
            </p:extLst>
          </p:nvPr>
        </p:nvGraphicFramePr>
        <p:xfrm>
          <a:off x="306140" y="1695715"/>
          <a:ext cx="2703184" cy="2160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9688">
                  <a:extLst>
                    <a:ext uri="{9D8B030D-6E8A-4147-A177-3AD203B41FA5}">
                      <a16:colId xmlns:a16="http://schemas.microsoft.com/office/drawing/2014/main" val="1426586448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4191074399"/>
                    </a:ext>
                  </a:extLst>
                </a:gridCol>
                <a:gridCol w="737432">
                  <a:extLst>
                    <a:ext uri="{9D8B030D-6E8A-4147-A177-3AD203B41FA5}">
                      <a16:colId xmlns:a16="http://schemas.microsoft.com/office/drawing/2014/main" val="511521752"/>
                    </a:ext>
                  </a:extLst>
                </a:gridCol>
              </a:tblGrid>
              <a:tr h="458096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Method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MAE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Std Dev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280114"/>
                  </a:ext>
                </a:extLst>
              </a:tr>
              <a:tr h="458096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AMPD + CHROM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rgbClr val="FF0000"/>
                          </a:solidFill>
                        </a:rPr>
                        <a:t>41.99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rgbClr val="FF0000"/>
                          </a:solidFill>
                        </a:rPr>
                        <a:t>10.57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884805"/>
                  </a:ext>
                </a:extLst>
              </a:tr>
              <a:tr h="458096">
                <a:tc>
                  <a:txBody>
                    <a:bodyPr/>
                    <a:lstStyle/>
                    <a:p>
                      <a:r>
                        <a:rPr lang="en-US" sz="1100" dirty="0"/>
                        <a:t>AMPD + POS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54.46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4.75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164356"/>
                  </a:ext>
                </a:extLst>
              </a:tr>
              <a:tr h="458096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SciPy + CHROM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25.50</a:t>
                      </a:r>
                      <a:endParaRPr lang="en-US" sz="11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6.8</a:t>
                      </a:r>
                      <a:endParaRPr lang="en-US" sz="11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966199"/>
                  </a:ext>
                </a:extLst>
              </a:tr>
              <a:tr h="327855">
                <a:tc>
                  <a:txBody>
                    <a:bodyPr/>
                    <a:lstStyle/>
                    <a:p>
                      <a:r>
                        <a:rPr lang="en-US" sz="1100" dirty="0"/>
                        <a:t>SciPy + POS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51.98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21.49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86247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6373FF8-564E-BA48-03BC-CFF2F81C9A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449299"/>
              </p:ext>
            </p:extLst>
          </p:nvPr>
        </p:nvGraphicFramePr>
        <p:xfrm>
          <a:off x="4033996" y="1695714"/>
          <a:ext cx="2736304" cy="2160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2808">
                  <a:extLst>
                    <a:ext uri="{9D8B030D-6E8A-4147-A177-3AD203B41FA5}">
                      <a16:colId xmlns:a16="http://schemas.microsoft.com/office/drawing/2014/main" val="1426586448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4191074399"/>
                    </a:ext>
                  </a:extLst>
                </a:gridCol>
                <a:gridCol w="737432">
                  <a:extLst>
                    <a:ext uri="{9D8B030D-6E8A-4147-A177-3AD203B41FA5}">
                      <a16:colId xmlns:a16="http://schemas.microsoft.com/office/drawing/2014/main" val="511521752"/>
                    </a:ext>
                  </a:extLst>
                </a:gridCol>
              </a:tblGrid>
              <a:tr h="458096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Method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MAE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Std Dev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280114"/>
                  </a:ext>
                </a:extLst>
              </a:tr>
              <a:tr h="458096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AMPD + CHROM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45.24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12.41</a:t>
                      </a:r>
                      <a:endParaRPr lang="en-US" sz="11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884805"/>
                  </a:ext>
                </a:extLst>
              </a:tr>
              <a:tr h="458096">
                <a:tc>
                  <a:txBody>
                    <a:bodyPr/>
                    <a:lstStyle/>
                    <a:p>
                      <a:r>
                        <a:rPr lang="en-US" sz="1100" dirty="0"/>
                        <a:t>AMPD + POS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55.06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11.09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164356"/>
                  </a:ext>
                </a:extLst>
              </a:tr>
              <a:tr h="458096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SciPy + CHROM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25.75</a:t>
                      </a:r>
                      <a:endParaRPr lang="en-US" sz="11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6.32</a:t>
                      </a:r>
                      <a:endParaRPr lang="en-US" sz="11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966199"/>
                  </a:ext>
                </a:extLst>
              </a:tr>
              <a:tr h="327855">
                <a:tc>
                  <a:txBody>
                    <a:bodyPr/>
                    <a:lstStyle/>
                    <a:p>
                      <a:r>
                        <a:rPr lang="en-US" sz="1100" dirty="0"/>
                        <a:t>SciPy + POS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43.80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24.55</a:t>
                      </a:r>
                      <a:endParaRPr lang="en-US" sz="11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862470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C1FE6A8-FF87-0463-62DE-321441D889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562286"/>
              </p:ext>
            </p:extLst>
          </p:nvPr>
        </p:nvGraphicFramePr>
        <p:xfrm>
          <a:off x="7794972" y="1695713"/>
          <a:ext cx="2736304" cy="2160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2808">
                  <a:extLst>
                    <a:ext uri="{9D8B030D-6E8A-4147-A177-3AD203B41FA5}">
                      <a16:colId xmlns:a16="http://schemas.microsoft.com/office/drawing/2014/main" val="1426586448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4191074399"/>
                    </a:ext>
                  </a:extLst>
                </a:gridCol>
                <a:gridCol w="737432">
                  <a:extLst>
                    <a:ext uri="{9D8B030D-6E8A-4147-A177-3AD203B41FA5}">
                      <a16:colId xmlns:a16="http://schemas.microsoft.com/office/drawing/2014/main" val="511521752"/>
                    </a:ext>
                  </a:extLst>
                </a:gridCol>
              </a:tblGrid>
              <a:tr h="458096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Method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MAE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Std Dev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280114"/>
                  </a:ext>
                </a:extLst>
              </a:tr>
              <a:tr h="458096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AMPD + CHROM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45.89</a:t>
                      </a:r>
                      <a:endParaRPr lang="en-US" sz="11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10.35</a:t>
                      </a:r>
                      <a:endParaRPr lang="en-US" sz="11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884805"/>
                  </a:ext>
                </a:extLst>
              </a:tr>
              <a:tr h="458096">
                <a:tc>
                  <a:txBody>
                    <a:bodyPr/>
                    <a:lstStyle/>
                    <a:p>
                      <a:r>
                        <a:rPr lang="en-US" sz="1100" dirty="0"/>
                        <a:t>AMPD + POS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56.92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5.34.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164356"/>
                  </a:ext>
                </a:extLst>
              </a:tr>
              <a:tr h="458096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SciPy + CHROM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24.47</a:t>
                      </a:r>
                      <a:endParaRPr lang="en-US" sz="11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4.88</a:t>
                      </a:r>
                      <a:endParaRPr lang="en-US" sz="11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966199"/>
                  </a:ext>
                </a:extLst>
              </a:tr>
              <a:tr h="327855">
                <a:tc>
                  <a:txBody>
                    <a:bodyPr/>
                    <a:lstStyle/>
                    <a:p>
                      <a:r>
                        <a:rPr lang="en-US" sz="1100" dirty="0"/>
                        <a:t>SciPy + POS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46.93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rgbClr val="FF0000"/>
                          </a:solidFill>
                        </a:rPr>
                        <a:t>21.80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862470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40028CB-2422-3D1D-A0E8-D48A60EE0B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882623"/>
              </p:ext>
            </p:extLst>
          </p:nvPr>
        </p:nvGraphicFramePr>
        <p:xfrm>
          <a:off x="275040" y="4716735"/>
          <a:ext cx="2736304" cy="2160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2808">
                  <a:extLst>
                    <a:ext uri="{9D8B030D-6E8A-4147-A177-3AD203B41FA5}">
                      <a16:colId xmlns:a16="http://schemas.microsoft.com/office/drawing/2014/main" val="1426586448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4191074399"/>
                    </a:ext>
                  </a:extLst>
                </a:gridCol>
                <a:gridCol w="737432">
                  <a:extLst>
                    <a:ext uri="{9D8B030D-6E8A-4147-A177-3AD203B41FA5}">
                      <a16:colId xmlns:a16="http://schemas.microsoft.com/office/drawing/2014/main" val="511521752"/>
                    </a:ext>
                  </a:extLst>
                </a:gridCol>
              </a:tblGrid>
              <a:tr h="458096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Method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MAE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Std Dev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280114"/>
                  </a:ext>
                </a:extLst>
              </a:tr>
              <a:tr h="458096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AMPD + CHROM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41.89</a:t>
                      </a:r>
                      <a:endParaRPr lang="en-US" sz="11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9.28</a:t>
                      </a:r>
                      <a:endParaRPr lang="en-US" sz="11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884805"/>
                  </a:ext>
                </a:extLst>
              </a:tr>
              <a:tr h="458096">
                <a:tc>
                  <a:txBody>
                    <a:bodyPr/>
                    <a:lstStyle/>
                    <a:p>
                      <a:r>
                        <a:rPr lang="en-US" sz="1100" dirty="0"/>
                        <a:t>AMPD + POS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50.57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7.97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164356"/>
                  </a:ext>
                </a:extLst>
              </a:tr>
              <a:tr h="458096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SciPy + CHROM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24.62</a:t>
                      </a:r>
                      <a:endParaRPr lang="en-US" sz="11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5.75</a:t>
                      </a:r>
                      <a:endParaRPr lang="en-US" sz="11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966199"/>
                  </a:ext>
                </a:extLst>
              </a:tr>
              <a:tr h="327855">
                <a:tc>
                  <a:txBody>
                    <a:bodyPr/>
                    <a:lstStyle/>
                    <a:p>
                      <a:r>
                        <a:rPr lang="en-US" sz="1100" dirty="0"/>
                        <a:t>SciPy + POS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50.13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22.96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862470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DB0F4C37-FA72-899C-11CA-9CDA2C1BE8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755007"/>
              </p:ext>
            </p:extLst>
          </p:nvPr>
        </p:nvGraphicFramePr>
        <p:xfrm>
          <a:off x="4036776" y="4716734"/>
          <a:ext cx="2736304" cy="2160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2808">
                  <a:extLst>
                    <a:ext uri="{9D8B030D-6E8A-4147-A177-3AD203B41FA5}">
                      <a16:colId xmlns:a16="http://schemas.microsoft.com/office/drawing/2014/main" val="1426586448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4191074399"/>
                    </a:ext>
                  </a:extLst>
                </a:gridCol>
                <a:gridCol w="737432">
                  <a:extLst>
                    <a:ext uri="{9D8B030D-6E8A-4147-A177-3AD203B41FA5}">
                      <a16:colId xmlns:a16="http://schemas.microsoft.com/office/drawing/2014/main" val="511521752"/>
                    </a:ext>
                  </a:extLst>
                </a:gridCol>
              </a:tblGrid>
              <a:tr h="458096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Method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MAE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Std Dev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280114"/>
                  </a:ext>
                </a:extLst>
              </a:tr>
              <a:tr h="458096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AMPD + CHROM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42.68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9.11</a:t>
                      </a:r>
                      <a:endParaRPr lang="en-US" sz="11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884805"/>
                  </a:ext>
                </a:extLst>
              </a:tr>
              <a:tr h="458096">
                <a:tc>
                  <a:txBody>
                    <a:bodyPr/>
                    <a:lstStyle/>
                    <a:p>
                      <a:r>
                        <a:rPr lang="en-US" sz="1100" dirty="0"/>
                        <a:t>AMPD + POS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50.09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6.69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164356"/>
                  </a:ext>
                </a:extLst>
              </a:tr>
              <a:tr h="458096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SciPy + CHROM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25.21</a:t>
                      </a:r>
                      <a:endParaRPr lang="en-US" sz="11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4.84</a:t>
                      </a:r>
                      <a:endParaRPr lang="en-US" sz="11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966199"/>
                  </a:ext>
                </a:extLst>
              </a:tr>
              <a:tr h="327855">
                <a:tc>
                  <a:txBody>
                    <a:bodyPr/>
                    <a:lstStyle/>
                    <a:p>
                      <a:r>
                        <a:rPr lang="en-US" sz="1100" dirty="0"/>
                        <a:t>SciPy + POS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44.91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23.05</a:t>
                      </a:r>
                      <a:endParaRPr lang="en-US" sz="11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862470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50C87EE-B07F-EC59-F4F7-F2C96D6BD4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690258"/>
              </p:ext>
            </p:extLst>
          </p:nvPr>
        </p:nvGraphicFramePr>
        <p:xfrm>
          <a:off x="7794972" y="4716734"/>
          <a:ext cx="2736304" cy="2160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2808">
                  <a:extLst>
                    <a:ext uri="{9D8B030D-6E8A-4147-A177-3AD203B41FA5}">
                      <a16:colId xmlns:a16="http://schemas.microsoft.com/office/drawing/2014/main" val="1426586448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4191074399"/>
                    </a:ext>
                  </a:extLst>
                </a:gridCol>
                <a:gridCol w="737432">
                  <a:extLst>
                    <a:ext uri="{9D8B030D-6E8A-4147-A177-3AD203B41FA5}">
                      <a16:colId xmlns:a16="http://schemas.microsoft.com/office/drawing/2014/main" val="511521752"/>
                    </a:ext>
                  </a:extLst>
                </a:gridCol>
              </a:tblGrid>
              <a:tr h="458096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Method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MAE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Std Dev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280114"/>
                  </a:ext>
                </a:extLst>
              </a:tr>
              <a:tr h="458096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AMPD + CHROM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42.52</a:t>
                      </a:r>
                      <a:endParaRPr lang="en-US" sz="11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rgbClr val="FF0000"/>
                          </a:solidFill>
                        </a:rPr>
                        <a:t>10.32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884805"/>
                  </a:ext>
                </a:extLst>
              </a:tr>
              <a:tr h="458096">
                <a:tc>
                  <a:txBody>
                    <a:bodyPr/>
                    <a:lstStyle/>
                    <a:p>
                      <a:r>
                        <a:rPr lang="en-US" sz="1100" dirty="0"/>
                        <a:t>AMPD + POS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54.24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5.14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164356"/>
                  </a:ext>
                </a:extLst>
              </a:tr>
              <a:tr h="458096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SciPy + CHROM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24.01</a:t>
                      </a:r>
                      <a:endParaRPr lang="en-US" sz="11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5.28</a:t>
                      </a:r>
                      <a:endParaRPr lang="en-US" sz="11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966199"/>
                  </a:ext>
                </a:extLst>
              </a:tr>
              <a:tr h="327855">
                <a:tc>
                  <a:txBody>
                    <a:bodyPr/>
                    <a:lstStyle/>
                    <a:p>
                      <a:r>
                        <a:rPr lang="en-US" sz="1100" dirty="0"/>
                        <a:t>SciPy + POS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44.70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23.43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86247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8B5FD7F-65B6-0499-D811-2D44B58ACA29}"/>
              </a:ext>
            </a:extLst>
          </p:cNvPr>
          <p:cNvSpPr txBox="1"/>
          <p:nvPr/>
        </p:nvSpPr>
        <p:spPr>
          <a:xfrm>
            <a:off x="273020" y="1247930"/>
            <a:ext cx="979054" cy="30777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FF478D"/>
                </a:solidFill>
                <a:latin typeface="Consolas" panose="020B0609020204030204" pitchFamily="49" charset="0"/>
              </a:rPr>
              <a:t>Steady</a:t>
            </a:r>
            <a:r>
              <a:rPr lang="en-US" sz="1400" b="1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045DEE-D25E-BEE8-530D-85D4B8665CF5}"/>
              </a:ext>
            </a:extLst>
          </p:cNvPr>
          <p:cNvSpPr txBox="1"/>
          <p:nvPr/>
        </p:nvSpPr>
        <p:spPr>
          <a:xfrm>
            <a:off x="4008402" y="1247929"/>
            <a:ext cx="979054" cy="30777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Tal</a:t>
            </a:r>
            <a:r>
              <a:rPr lang="en-US" sz="1400" b="1" dirty="0">
                <a:solidFill>
                  <a:srgbClr val="FF478D"/>
                </a:solidFill>
                <a:latin typeface="Consolas" panose="020B0609020204030204" pitchFamily="49" charset="0"/>
              </a:rPr>
              <a:t>king</a:t>
            </a:r>
            <a:r>
              <a:rPr lang="en-US" sz="1400" b="1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90FB28-8B7A-0DBC-CA67-F8DBD2EA4BB4}"/>
              </a:ext>
            </a:extLst>
          </p:cNvPr>
          <p:cNvSpPr txBox="1"/>
          <p:nvPr/>
        </p:nvSpPr>
        <p:spPr>
          <a:xfrm>
            <a:off x="7794972" y="1256737"/>
            <a:ext cx="1978132" cy="30777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Slow Translation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0D53BF-A965-D291-9581-B3C70B695919}"/>
              </a:ext>
            </a:extLst>
          </p:cNvPr>
          <p:cNvSpPr txBox="1"/>
          <p:nvPr/>
        </p:nvSpPr>
        <p:spPr>
          <a:xfrm>
            <a:off x="7800598" y="4277758"/>
            <a:ext cx="1978132" cy="30777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FF478D"/>
                </a:solidFill>
                <a:latin typeface="Consolas" panose="020B0609020204030204" pitchFamily="49" charset="0"/>
              </a:rPr>
              <a:t>Fast</a:t>
            </a:r>
            <a:r>
              <a:rPr lang="en-US" sz="1400" b="1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 Translation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3D930C-27BC-B60C-8B2C-DB64CF7D397B}"/>
              </a:ext>
            </a:extLst>
          </p:cNvPr>
          <p:cNvSpPr txBox="1"/>
          <p:nvPr/>
        </p:nvSpPr>
        <p:spPr>
          <a:xfrm>
            <a:off x="263008" y="4277758"/>
            <a:ext cx="1978132" cy="30777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Small Rotation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051CDB-1C7D-B2B5-5EAD-3512BD234C85}"/>
              </a:ext>
            </a:extLst>
          </p:cNvPr>
          <p:cNvSpPr txBox="1"/>
          <p:nvPr/>
        </p:nvSpPr>
        <p:spPr>
          <a:xfrm>
            <a:off x="4050733" y="4277757"/>
            <a:ext cx="1978132" cy="30777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Medium Rotation</a:t>
            </a:r>
          </a:p>
        </p:txBody>
      </p:sp>
    </p:spTree>
    <p:extLst>
      <p:ext uri="{BB962C8B-B14F-4D97-AF65-F5344CB8AC3E}">
        <p14:creationId xmlns:p14="http://schemas.microsoft.com/office/powerpoint/2010/main" val="321982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2750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EST VS GT FOR PURE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aladea"/>
                <a:ea typeface="HY견고딕" pitchFamily="18" charset="-127"/>
              </a:rPr>
              <a:t>[</a:t>
            </a:r>
            <a:r>
              <a:rPr lang="en-US" sz="1400" b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SciPy(</a:t>
            </a:r>
            <a:r>
              <a:rPr lang="en-US" sz="1400" b="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tunned</a:t>
            </a:r>
            <a:r>
              <a:rPr lang="en-US" sz="1400" b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+ CHROM]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aladea"/>
                <a:ea typeface="HY견고딕" pitchFamily="18" charset="-127"/>
              </a:rPr>
              <a:t>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476398-AE04-8425-0422-AA0A0139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02519FC-AB93-ABF3-93B7-3E2F471A6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8343"/>
            <a:ext cx="5346700" cy="1781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35EAD79-576F-7453-6B6A-B1A0F24C6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700" y="1039146"/>
            <a:ext cx="5346700" cy="178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FC126F-E21E-34B3-F1A1-86FD7699FB99}"/>
              </a:ext>
            </a:extLst>
          </p:cNvPr>
          <p:cNvSpPr txBox="1"/>
          <p:nvPr/>
        </p:nvSpPr>
        <p:spPr>
          <a:xfrm>
            <a:off x="90116" y="930319"/>
            <a:ext cx="1978132" cy="30777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478D"/>
                </a:solidFill>
                <a:latin typeface="Consolas" panose="020B0609020204030204" pitchFamily="49" charset="0"/>
              </a:rPr>
              <a:t>Steady</a:t>
            </a:r>
            <a:endParaRPr lang="en-US" sz="1400" b="1" dirty="0">
              <a:solidFill>
                <a:srgbClr val="FF478D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89E7277F-E04C-93B0-A6A1-EA561ADD8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" y="3428227"/>
            <a:ext cx="5346700" cy="178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2E744B7E-3727-D941-2971-4AA4201C2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013" y="3172894"/>
            <a:ext cx="5346702" cy="178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73E86D-6499-2298-185F-8342176D6820}"/>
              </a:ext>
            </a:extLst>
          </p:cNvPr>
          <p:cNvSpPr txBox="1"/>
          <p:nvPr/>
        </p:nvSpPr>
        <p:spPr>
          <a:xfrm>
            <a:off x="90116" y="2954874"/>
            <a:ext cx="1978132" cy="30777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Talking</a:t>
            </a:r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8A929B86-7A00-72D9-FA3D-F8CE892DD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6" y="5631132"/>
            <a:ext cx="5346702" cy="178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1AF0B570-DBBB-86E2-B485-A7A2BAB74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096" y="5344871"/>
            <a:ext cx="5346702" cy="178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7A60F8-06A0-12F2-2154-8165379DB049}"/>
              </a:ext>
            </a:extLst>
          </p:cNvPr>
          <p:cNvSpPr txBox="1"/>
          <p:nvPr/>
        </p:nvSpPr>
        <p:spPr>
          <a:xfrm>
            <a:off x="113436" y="5221883"/>
            <a:ext cx="1978132" cy="30777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478D"/>
                </a:solidFill>
                <a:latin typeface="Consolas" panose="020B0609020204030204" pitchFamily="49" charset="0"/>
              </a:rPr>
              <a:t>Slow Translation</a:t>
            </a:r>
            <a:endParaRPr lang="en-US" sz="1400" b="1" dirty="0">
              <a:solidFill>
                <a:srgbClr val="FF478D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121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E66575C-3504-B8E5-1AFA-1D113ABB9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7" y="1262142"/>
            <a:ext cx="5312343" cy="177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73E86D-6499-2298-185F-8342176D6820}"/>
              </a:ext>
            </a:extLst>
          </p:cNvPr>
          <p:cNvSpPr txBox="1"/>
          <p:nvPr/>
        </p:nvSpPr>
        <p:spPr>
          <a:xfrm>
            <a:off x="90116" y="2954874"/>
            <a:ext cx="1978132" cy="30777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478D"/>
                </a:solidFill>
                <a:latin typeface="Consolas" panose="020B0609020204030204" pitchFamily="49" charset="0"/>
              </a:rPr>
              <a:t>Small Rotation</a:t>
            </a:r>
            <a:endParaRPr lang="en-US" sz="1400" b="1" dirty="0">
              <a:solidFill>
                <a:srgbClr val="FF478D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2750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EST VS GT FOR PURE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aladea"/>
                <a:ea typeface="HY견고딕" pitchFamily="18" charset="-127"/>
              </a:rPr>
              <a:t>[</a:t>
            </a:r>
            <a:r>
              <a:rPr lang="en-US" sz="1400" b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SciPy(</a:t>
            </a:r>
            <a:r>
              <a:rPr lang="en-US" sz="1400" b="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tunned</a:t>
            </a:r>
            <a:r>
              <a:rPr lang="en-US" sz="1400" b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+ CHROM]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aladea"/>
                <a:ea typeface="HY견고딕" pitchFamily="18" charset="-127"/>
              </a:rPr>
              <a:t>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476398-AE04-8425-0422-AA0A0139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FC126F-E21E-34B3-F1A1-86FD7699FB99}"/>
              </a:ext>
            </a:extLst>
          </p:cNvPr>
          <p:cNvSpPr txBox="1"/>
          <p:nvPr/>
        </p:nvSpPr>
        <p:spPr>
          <a:xfrm>
            <a:off x="90116" y="930319"/>
            <a:ext cx="1978132" cy="30777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478D"/>
                </a:solidFill>
                <a:latin typeface="Consolas" panose="020B0609020204030204" pitchFamily="49" charset="0"/>
              </a:rPr>
              <a:t>Fast Translation</a:t>
            </a:r>
            <a:endParaRPr lang="en-US" sz="1400" b="1" dirty="0">
              <a:solidFill>
                <a:srgbClr val="FF478D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7A60F8-06A0-12F2-2154-8165379DB049}"/>
              </a:ext>
            </a:extLst>
          </p:cNvPr>
          <p:cNvSpPr txBox="1"/>
          <p:nvPr/>
        </p:nvSpPr>
        <p:spPr>
          <a:xfrm>
            <a:off x="113436" y="5221883"/>
            <a:ext cx="1978132" cy="30777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Medium Rotation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7C1341-0247-B644-4219-E416D74DD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700" y="1044327"/>
            <a:ext cx="5312343" cy="177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456210A-EDB9-02A5-AE2D-D22BD6812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3" y="3351282"/>
            <a:ext cx="5346700" cy="178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553BCC4A-A142-7548-8F4E-091B43D67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28" y="3164989"/>
            <a:ext cx="5240335" cy="174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C7BD605-1C86-C4F1-18DD-474792066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6" y="5618292"/>
            <a:ext cx="5378140" cy="179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139BC30D-81A0-8931-B783-BE2210861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366" y="5364807"/>
            <a:ext cx="5240335" cy="174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287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2750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latin typeface="Caladea"/>
                <a:ea typeface="HY견고딕" pitchFamily="18" charset="-127"/>
              </a:rPr>
              <a:t>Challenges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476398-AE04-8425-0422-AA0A0139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572D53-FABB-D8B9-8935-EB59480D80C2}"/>
              </a:ext>
            </a:extLst>
          </p:cNvPr>
          <p:cNvSpPr txBox="1"/>
          <p:nvPr/>
        </p:nvSpPr>
        <p:spPr>
          <a:xfrm>
            <a:off x="2610223" y="2916535"/>
            <a:ext cx="4824881" cy="954107"/>
          </a:xfrm>
          <a:custGeom>
            <a:avLst/>
            <a:gdLst>
              <a:gd name="connsiteX0" fmla="*/ 0 w 4824881"/>
              <a:gd name="connsiteY0" fmla="*/ 0 h 954107"/>
              <a:gd name="connsiteX1" fmla="*/ 584347 w 4824881"/>
              <a:gd name="connsiteY1" fmla="*/ 0 h 954107"/>
              <a:gd name="connsiteX2" fmla="*/ 1072196 w 4824881"/>
              <a:gd name="connsiteY2" fmla="*/ 0 h 954107"/>
              <a:gd name="connsiteX3" fmla="*/ 1704791 w 4824881"/>
              <a:gd name="connsiteY3" fmla="*/ 0 h 954107"/>
              <a:gd name="connsiteX4" fmla="*/ 2096143 w 4824881"/>
              <a:gd name="connsiteY4" fmla="*/ 0 h 954107"/>
              <a:gd name="connsiteX5" fmla="*/ 2632241 w 4824881"/>
              <a:gd name="connsiteY5" fmla="*/ 0 h 954107"/>
              <a:gd name="connsiteX6" fmla="*/ 3264836 w 4824881"/>
              <a:gd name="connsiteY6" fmla="*/ 0 h 954107"/>
              <a:gd name="connsiteX7" fmla="*/ 3752685 w 4824881"/>
              <a:gd name="connsiteY7" fmla="*/ 0 h 954107"/>
              <a:gd name="connsiteX8" fmla="*/ 4288783 w 4824881"/>
              <a:gd name="connsiteY8" fmla="*/ 0 h 954107"/>
              <a:gd name="connsiteX9" fmla="*/ 4824881 w 4824881"/>
              <a:gd name="connsiteY9" fmla="*/ 0 h 954107"/>
              <a:gd name="connsiteX10" fmla="*/ 4824881 w 4824881"/>
              <a:gd name="connsiteY10" fmla="*/ 467512 h 954107"/>
              <a:gd name="connsiteX11" fmla="*/ 4824881 w 4824881"/>
              <a:gd name="connsiteY11" fmla="*/ 954107 h 954107"/>
              <a:gd name="connsiteX12" fmla="*/ 4433530 w 4824881"/>
              <a:gd name="connsiteY12" fmla="*/ 954107 h 954107"/>
              <a:gd name="connsiteX13" fmla="*/ 3897432 w 4824881"/>
              <a:gd name="connsiteY13" fmla="*/ 954107 h 954107"/>
              <a:gd name="connsiteX14" fmla="*/ 3506080 w 4824881"/>
              <a:gd name="connsiteY14" fmla="*/ 954107 h 954107"/>
              <a:gd name="connsiteX15" fmla="*/ 3018231 w 4824881"/>
              <a:gd name="connsiteY15" fmla="*/ 954107 h 954107"/>
              <a:gd name="connsiteX16" fmla="*/ 2530382 w 4824881"/>
              <a:gd name="connsiteY16" fmla="*/ 954107 h 954107"/>
              <a:gd name="connsiteX17" fmla="*/ 1897787 w 4824881"/>
              <a:gd name="connsiteY17" fmla="*/ 954107 h 954107"/>
              <a:gd name="connsiteX18" fmla="*/ 1458186 w 4824881"/>
              <a:gd name="connsiteY18" fmla="*/ 954107 h 954107"/>
              <a:gd name="connsiteX19" fmla="*/ 970337 w 4824881"/>
              <a:gd name="connsiteY19" fmla="*/ 954107 h 954107"/>
              <a:gd name="connsiteX20" fmla="*/ 578986 w 4824881"/>
              <a:gd name="connsiteY20" fmla="*/ 954107 h 954107"/>
              <a:gd name="connsiteX21" fmla="*/ 0 w 4824881"/>
              <a:gd name="connsiteY21" fmla="*/ 954107 h 954107"/>
              <a:gd name="connsiteX22" fmla="*/ 0 w 4824881"/>
              <a:gd name="connsiteY22" fmla="*/ 505677 h 954107"/>
              <a:gd name="connsiteX23" fmla="*/ 0 w 4824881"/>
              <a:gd name="connsiteY23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824881" h="954107" extrusionOk="0">
                <a:moveTo>
                  <a:pt x="0" y="0"/>
                </a:moveTo>
                <a:cubicBezTo>
                  <a:pt x="247427" y="-33628"/>
                  <a:pt x="391822" y="68675"/>
                  <a:pt x="584347" y="0"/>
                </a:cubicBezTo>
                <a:cubicBezTo>
                  <a:pt x="776872" y="-68675"/>
                  <a:pt x="900391" y="46270"/>
                  <a:pt x="1072196" y="0"/>
                </a:cubicBezTo>
                <a:cubicBezTo>
                  <a:pt x="1244001" y="-46270"/>
                  <a:pt x="1568434" y="61324"/>
                  <a:pt x="1704791" y="0"/>
                </a:cubicBezTo>
                <a:cubicBezTo>
                  <a:pt x="1841148" y="-61324"/>
                  <a:pt x="1954390" y="44342"/>
                  <a:pt x="2096143" y="0"/>
                </a:cubicBezTo>
                <a:cubicBezTo>
                  <a:pt x="2237896" y="-44342"/>
                  <a:pt x="2431657" y="40165"/>
                  <a:pt x="2632241" y="0"/>
                </a:cubicBezTo>
                <a:cubicBezTo>
                  <a:pt x="2832825" y="-40165"/>
                  <a:pt x="3093283" y="13314"/>
                  <a:pt x="3264836" y="0"/>
                </a:cubicBezTo>
                <a:cubicBezTo>
                  <a:pt x="3436389" y="-13314"/>
                  <a:pt x="3568070" y="42328"/>
                  <a:pt x="3752685" y="0"/>
                </a:cubicBezTo>
                <a:cubicBezTo>
                  <a:pt x="3937300" y="-42328"/>
                  <a:pt x="4121234" y="2318"/>
                  <a:pt x="4288783" y="0"/>
                </a:cubicBezTo>
                <a:cubicBezTo>
                  <a:pt x="4456332" y="-2318"/>
                  <a:pt x="4627127" y="12770"/>
                  <a:pt x="4824881" y="0"/>
                </a:cubicBezTo>
                <a:cubicBezTo>
                  <a:pt x="4858235" y="141639"/>
                  <a:pt x="4810644" y="258742"/>
                  <a:pt x="4824881" y="467512"/>
                </a:cubicBezTo>
                <a:cubicBezTo>
                  <a:pt x="4839118" y="676282"/>
                  <a:pt x="4778651" y="828417"/>
                  <a:pt x="4824881" y="954107"/>
                </a:cubicBezTo>
                <a:cubicBezTo>
                  <a:pt x="4721115" y="989465"/>
                  <a:pt x="4526208" y="923160"/>
                  <a:pt x="4433530" y="954107"/>
                </a:cubicBezTo>
                <a:cubicBezTo>
                  <a:pt x="4340852" y="985054"/>
                  <a:pt x="4042608" y="950431"/>
                  <a:pt x="3897432" y="954107"/>
                </a:cubicBezTo>
                <a:cubicBezTo>
                  <a:pt x="3752256" y="957783"/>
                  <a:pt x="3651952" y="913076"/>
                  <a:pt x="3506080" y="954107"/>
                </a:cubicBezTo>
                <a:cubicBezTo>
                  <a:pt x="3360208" y="995138"/>
                  <a:pt x="3152139" y="901079"/>
                  <a:pt x="3018231" y="954107"/>
                </a:cubicBezTo>
                <a:cubicBezTo>
                  <a:pt x="2884323" y="1007135"/>
                  <a:pt x="2657167" y="902213"/>
                  <a:pt x="2530382" y="954107"/>
                </a:cubicBezTo>
                <a:cubicBezTo>
                  <a:pt x="2403597" y="1006001"/>
                  <a:pt x="2105310" y="892034"/>
                  <a:pt x="1897787" y="954107"/>
                </a:cubicBezTo>
                <a:cubicBezTo>
                  <a:pt x="1690265" y="1016180"/>
                  <a:pt x="1597421" y="938109"/>
                  <a:pt x="1458186" y="954107"/>
                </a:cubicBezTo>
                <a:cubicBezTo>
                  <a:pt x="1318951" y="970105"/>
                  <a:pt x="1188728" y="937541"/>
                  <a:pt x="970337" y="954107"/>
                </a:cubicBezTo>
                <a:cubicBezTo>
                  <a:pt x="751946" y="970673"/>
                  <a:pt x="663572" y="927497"/>
                  <a:pt x="578986" y="954107"/>
                </a:cubicBezTo>
                <a:cubicBezTo>
                  <a:pt x="494400" y="980717"/>
                  <a:pt x="279834" y="922457"/>
                  <a:pt x="0" y="954107"/>
                </a:cubicBezTo>
                <a:cubicBezTo>
                  <a:pt x="-41858" y="862466"/>
                  <a:pt x="19693" y="704621"/>
                  <a:pt x="0" y="505677"/>
                </a:cubicBezTo>
                <a:cubicBezTo>
                  <a:pt x="-19693" y="306733"/>
                  <a:pt x="7762" y="135371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505"/>
            </a:solidFill>
            <a:extLst>
              <a:ext uri="{C807C97D-BFC1-408E-A445-0C87EB9F89A2}">
                <ask:lineSketchStyleProps xmlns:ask="http://schemas.microsoft.com/office/drawing/2018/sketchyshapes" sd="136388792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Its Often repeated in Problem Solving World:-</a:t>
            </a:r>
            <a:endParaRPr lang="en-US" sz="1400" b="0" dirty="0">
              <a:solidFill>
                <a:schemeClr val="tx2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algn="ctr"/>
            <a:endParaRPr lang="en-US" sz="14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1400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Hard coding is like carving answers in stone, </a:t>
            </a:r>
          </a:p>
          <a:p>
            <a:pPr algn="ctr"/>
            <a:r>
              <a:rPr lang="en-US" sz="1400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until it crumbles under pressure.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901F63-292D-C865-58E8-4075789D386B}"/>
              </a:ext>
            </a:extLst>
          </p:cNvPr>
          <p:cNvSpPr txBox="1"/>
          <p:nvPr/>
        </p:nvSpPr>
        <p:spPr>
          <a:xfrm>
            <a:off x="2547458" y="4428703"/>
            <a:ext cx="5112568" cy="954107"/>
          </a:xfrm>
          <a:custGeom>
            <a:avLst/>
            <a:gdLst>
              <a:gd name="connsiteX0" fmla="*/ 0 w 5112568"/>
              <a:gd name="connsiteY0" fmla="*/ 0 h 954107"/>
              <a:gd name="connsiteX1" fmla="*/ 414686 w 5112568"/>
              <a:gd name="connsiteY1" fmla="*/ 0 h 954107"/>
              <a:gd name="connsiteX2" fmla="*/ 931624 w 5112568"/>
              <a:gd name="connsiteY2" fmla="*/ 0 h 954107"/>
              <a:gd name="connsiteX3" fmla="*/ 1499687 w 5112568"/>
              <a:gd name="connsiteY3" fmla="*/ 0 h 954107"/>
              <a:gd name="connsiteX4" fmla="*/ 2067750 w 5112568"/>
              <a:gd name="connsiteY4" fmla="*/ 0 h 954107"/>
              <a:gd name="connsiteX5" fmla="*/ 2584687 w 5112568"/>
              <a:gd name="connsiteY5" fmla="*/ 0 h 954107"/>
              <a:gd name="connsiteX6" fmla="*/ 3203876 w 5112568"/>
              <a:gd name="connsiteY6" fmla="*/ 0 h 954107"/>
              <a:gd name="connsiteX7" fmla="*/ 3823065 w 5112568"/>
              <a:gd name="connsiteY7" fmla="*/ 0 h 954107"/>
              <a:gd name="connsiteX8" fmla="*/ 4493379 w 5112568"/>
              <a:gd name="connsiteY8" fmla="*/ 0 h 954107"/>
              <a:gd name="connsiteX9" fmla="*/ 5112568 w 5112568"/>
              <a:gd name="connsiteY9" fmla="*/ 0 h 954107"/>
              <a:gd name="connsiteX10" fmla="*/ 5112568 w 5112568"/>
              <a:gd name="connsiteY10" fmla="*/ 457971 h 954107"/>
              <a:gd name="connsiteX11" fmla="*/ 5112568 w 5112568"/>
              <a:gd name="connsiteY11" fmla="*/ 954107 h 954107"/>
              <a:gd name="connsiteX12" fmla="*/ 4544505 w 5112568"/>
              <a:gd name="connsiteY12" fmla="*/ 954107 h 954107"/>
              <a:gd name="connsiteX13" fmla="*/ 3925316 w 5112568"/>
              <a:gd name="connsiteY13" fmla="*/ 954107 h 954107"/>
              <a:gd name="connsiteX14" fmla="*/ 3306127 w 5112568"/>
              <a:gd name="connsiteY14" fmla="*/ 954107 h 954107"/>
              <a:gd name="connsiteX15" fmla="*/ 2635813 w 5112568"/>
              <a:gd name="connsiteY15" fmla="*/ 954107 h 954107"/>
              <a:gd name="connsiteX16" fmla="*/ 2067750 w 5112568"/>
              <a:gd name="connsiteY16" fmla="*/ 954107 h 954107"/>
              <a:gd name="connsiteX17" fmla="*/ 1397435 w 5112568"/>
              <a:gd name="connsiteY17" fmla="*/ 954107 h 954107"/>
              <a:gd name="connsiteX18" fmla="*/ 829372 w 5112568"/>
              <a:gd name="connsiteY18" fmla="*/ 954107 h 954107"/>
              <a:gd name="connsiteX19" fmla="*/ 0 w 5112568"/>
              <a:gd name="connsiteY19" fmla="*/ 954107 h 954107"/>
              <a:gd name="connsiteX20" fmla="*/ 0 w 5112568"/>
              <a:gd name="connsiteY20" fmla="*/ 505677 h 954107"/>
              <a:gd name="connsiteX21" fmla="*/ 0 w 5112568"/>
              <a:gd name="connsiteY21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112568" h="954107" extrusionOk="0">
                <a:moveTo>
                  <a:pt x="0" y="0"/>
                </a:moveTo>
                <a:cubicBezTo>
                  <a:pt x="109664" y="-34581"/>
                  <a:pt x="223209" y="47679"/>
                  <a:pt x="414686" y="0"/>
                </a:cubicBezTo>
                <a:cubicBezTo>
                  <a:pt x="606163" y="-47679"/>
                  <a:pt x="767872" y="50594"/>
                  <a:pt x="931624" y="0"/>
                </a:cubicBezTo>
                <a:cubicBezTo>
                  <a:pt x="1095376" y="-50594"/>
                  <a:pt x="1254191" y="5567"/>
                  <a:pt x="1499687" y="0"/>
                </a:cubicBezTo>
                <a:cubicBezTo>
                  <a:pt x="1745183" y="-5567"/>
                  <a:pt x="1819382" y="48826"/>
                  <a:pt x="2067750" y="0"/>
                </a:cubicBezTo>
                <a:cubicBezTo>
                  <a:pt x="2316118" y="-48826"/>
                  <a:pt x="2379414" y="14347"/>
                  <a:pt x="2584687" y="0"/>
                </a:cubicBezTo>
                <a:cubicBezTo>
                  <a:pt x="2789960" y="-14347"/>
                  <a:pt x="2981498" y="42113"/>
                  <a:pt x="3203876" y="0"/>
                </a:cubicBezTo>
                <a:cubicBezTo>
                  <a:pt x="3426254" y="-42113"/>
                  <a:pt x="3630925" y="44373"/>
                  <a:pt x="3823065" y="0"/>
                </a:cubicBezTo>
                <a:cubicBezTo>
                  <a:pt x="4015205" y="-44373"/>
                  <a:pt x="4252110" y="76038"/>
                  <a:pt x="4493379" y="0"/>
                </a:cubicBezTo>
                <a:cubicBezTo>
                  <a:pt x="4734648" y="-76038"/>
                  <a:pt x="4831060" y="10579"/>
                  <a:pt x="5112568" y="0"/>
                </a:cubicBezTo>
                <a:cubicBezTo>
                  <a:pt x="5141420" y="164709"/>
                  <a:pt x="5080916" y="338521"/>
                  <a:pt x="5112568" y="457971"/>
                </a:cubicBezTo>
                <a:cubicBezTo>
                  <a:pt x="5144220" y="577421"/>
                  <a:pt x="5077072" y="802847"/>
                  <a:pt x="5112568" y="954107"/>
                </a:cubicBezTo>
                <a:cubicBezTo>
                  <a:pt x="4846174" y="956440"/>
                  <a:pt x="4682190" y="946641"/>
                  <a:pt x="4544505" y="954107"/>
                </a:cubicBezTo>
                <a:cubicBezTo>
                  <a:pt x="4406820" y="961573"/>
                  <a:pt x="4192505" y="953205"/>
                  <a:pt x="3925316" y="954107"/>
                </a:cubicBezTo>
                <a:cubicBezTo>
                  <a:pt x="3658127" y="955009"/>
                  <a:pt x="3439800" y="909093"/>
                  <a:pt x="3306127" y="954107"/>
                </a:cubicBezTo>
                <a:cubicBezTo>
                  <a:pt x="3172454" y="999121"/>
                  <a:pt x="2771603" y="926287"/>
                  <a:pt x="2635813" y="954107"/>
                </a:cubicBezTo>
                <a:cubicBezTo>
                  <a:pt x="2500023" y="981927"/>
                  <a:pt x="2317838" y="943583"/>
                  <a:pt x="2067750" y="954107"/>
                </a:cubicBezTo>
                <a:cubicBezTo>
                  <a:pt x="1817662" y="964631"/>
                  <a:pt x="1625780" y="890376"/>
                  <a:pt x="1397435" y="954107"/>
                </a:cubicBezTo>
                <a:cubicBezTo>
                  <a:pt x="1169091" y="1017838"/>
                  <a:pt x="985763" y="897561"/>
                  <a:pt x="829372" y="954107"/>
                </a:cubicBezTo>
                <a:cubicBezTo>
                  <a:pt x="672981" y="1010653"/>
                  <a:pt x="215037" y="915460"/>
                  <a:pt x="0" y="954107"/>
                </a:cubicBezTo>
                <a:cubicBezTo>
                  <a:pt x="-12535" y="767549"/>
                  <a:pt x="1143" y="723505"/>
                  <a:pt x="0" y="505677"/>
                </a:cubicBezTo>
                <a:cubicBezTo>
                  <a:pt x="-1143" y="287849"/>
                  <a:pt x="23490" y="19902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8077435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Signal amplitude varies (due to motion or </a:t>
            </a:r>
          </a:p>
          <a:p>
            <a:r>
              <a:rPr lang="en-US" sz="1400" b="1" dirty="0">
                <a:solidFill>
                  <a:srgbClr val="FF478D"/>
                </a:solidFill>
                <a:latin typeface="Consolas" panose="020B0609020204030204" pitchFamily="49" charset="0"/>
              </a:rPr>
              <a:t>   </a:t>
            </a:r>
            <a:r>
              <a:rPr lang="en-US" sz="1400" b="1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lighting changes and FPS).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Noise level changes (different SNR blocks).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Heart rate varies (across individuals or time).</a:t>
            </a:r>
            <a:endParaRPr lang="en-US" sz="1400" b="0" dirty="0">
              <a:solidFill>
                <a:srgbClr val="6160A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8F7BDD-9604-4B5F-4BD1-124478EF1FB2}"/>
              </a:ext>
            </a:extLst>
          </p:cNvPr>
          <p:cNvSpPr txBox="1"/>
          <p:nvPr/>
        </p:nvSpPr>
        <p:spPr>
          <a:xfrm>
            <a:off x="1530276" y="5823278"/>
            <a:ext cx="7288023" cy="523220"/>
          </a:xfrm>
          <a:custGeom>
            <a:avLst/>
            <a:gdLst>
              <a:gd name="connsiteX0" fmla="*/ 0 w 7288023"/>
              <a:gd name="connsiteY0" fmla="*/ 0 h 523220"/>
              <a:gd name="connsiteX1" fmla="*/ 341976 w 7288023"/>
              <a:gd name="connsiteY1" fmla="*/ 0 h 523220"/>
              <a:gd name="connsiteX2" fmla="*/ 829713 w 7288023"/>
              <a:gd name="connsiteY2" fmla="*/ 0 h 523220"/>
              <a:gd name="connsiteX3" fmla="*/ 1390331 w 7288023"/>
              <a:gd name="connsiteY3" fmla="*/ 0 h 523220"/>
              <a:gd name="connsiteX4" fmla="*/ 1950948 w 7288023"/>
              <a:gd name="connsiteY4" fmla="*/ 0 h 523220"/>
              <a:gd name="connsiteX5" fmla="*/ 2438685 w 7288023"/>
              <a:gd name="connsiteY5" fmla="*/ 0 h 523220"/>
              <a:gd name="connsiteX6" fmla="*/ 3072182 w 7288023"/>
              <a:gd name="connsiteY6" fmla="*/ 0 h 523220"/>
              <a:gd name="connsiteX7" fmla="*/ 3705679 w 7288023"/>
              <a:gd name="connsiteY7" fmla="*/ 0 h 523220"/>
              <a:gd name="connsiteX8" fmla="*/ 4412057 w 7288023"/>
              <a:gd name="connsiteY8" fmla="*/ 0 h 523220"/>
              <a:gd name="connsiteX9" fmla="*/ 5045554 w 7288023"/>
              <a:gd name="connsiteY9" fmla="*/ 0 h 523220"/>
              <a:gd name="connsiteX10" fmla="*/ 5460411 w 7288023"/>
              <a:gd name="connsiteY10" fmla="*/ 0 h 523220"/>
              <a:gd name="connsiteX11" fmla="*/ 5802388 w 7288023"/>
              <a:gd name="connsiteY11" fmla="*/ 0 h 523220"/>
              <a:gd name="connsiteX12" fmla="*/ 6363005 w 7288023"/>
              <a:gd name="connsiteY12" fmla="*/ 0 h 523220"/>
              <a:gd name="connsiteX13" fmla="*/ 7288023 w 7288023"/>
              <a:gd name="connsiteY13" fmla="*/ 0 h 523220"/>
              <a:gd name="connsiteX14" fmla="*/ 7288023 w 7288023"/>
              <a:gd name="connsiteY14" fmla="*/ 523220 h 523220"/>
              <a:gd name="connsiteX15" fmla="*/ 6654526 w 7288023"/>
              <a:gd name="connsiteY15" fmla="*/ 523220 h 523220"/>
              <a:gd name="connsiteX16" fmla="*/ 6093908 w 7288023"/>
              <a:gd name="connsiteY16" fmla="*/ 523220 h 523220"/>
              <a:gd name="connsiteX17" fmla="*/ 5387531 w 7288023"/>
              <a:gd name="connsiteY17" fmla="*/ 523220 h 523220"/>
              <a:gd name="connsiteX18" fmla="*/ 4826914 w 7288023"/>
              <a:gd name="connsiteY18" fmla="*/ 523220 h 523220"/>
              <a:gd name="connsiteX19" fmla="*/ 4120536 w 7288023"/>
              <a:gd name="connsiteY19" fmla="*/ 523220 h 523220"/>
              <a:gd name="connsiteX20" fmla="*/ 3778560 w 7288023"/>
              <a:gd name="connsiteY20" fmla="*/ 523220 h 523220"/>
              <a:gd name="connsiteX21" fmla="*/ 3363703 w 7288023"/>
              <a:gd name="connsiteY21" fmla="*/ 523220 h 523220"/>
              <a:gd name="connsiteX22" fmla="*/ 2948846 w 7288023"/>
              <a:gd name="connsiteY22" fmla="*/ 523220 h 523220"/>
              <a:gd name="connsiteX23" fmla="*/ 2606870 w 7288023"/>
              <a:gd name="connsiteY23" fmla="*/ 523220 h 523220"/>
              <a:gd name="connsiteX24" fmla="*/ 2046253 w 7288023"/>
              <a:gd name="connsiteY24" fmla="*/ 523220 h 523220"/>
              <a:gd name="connsiteX25" fmla="*/ 1558516 w 7288023"/>
              <a:gd name="connsiteY25" fmla="*/ 523220 h 523220"/>
              <a:gd name="connsiteX26" fmla="*/ 1216539 w 7288023"/>
              <a:gd name="connsiteY26" fmla="*/ 523220 h 523220"/>
              <a:gd name="connsiteX27" fmla="*/ 510162 w 7288023"/>
              <a:gd name="connsiteY27" fmla="*/ 523220 h 523220"/>
              <a:gd name="connsiteX28" fmla="*/ 0 w 7288023"/>
              <a:gd name="connsiteY28" fmla="*/ 523220 h 523220"/>
              <a:gd name="connsiteX29" fmla="*/ 0 w 7288023"/>
              <a:gd name="connsiteY29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288023" h="523220" extrusionOk="0">
                <a:moveTo>
                  <a:pt x="0" y="0"/>
                </a:moveTo>
                <a:cubicBezTo>
                  <a:pt x="104043" y="-19728"/>
                  <a:pt x="195106" y="28568"/>
                  <a:pt x="341976" y="0"/>
                </a:cubicBezTo>
                <a:cubicBezTo>
                  <a:pt x="488846" y="-28568"/>
                  <a:pt x="610165" y="41745"/>
                  <a:pt x="829713" y="0"/>
                </a:cubicBezTo>
                <a:cubicBezTo>
                  <a:pt x="1049261" y="-41745"/>
                  <a:pt x="1171528" y="44466"/>
                  <a:pt x="1390331" y="0"/>
                </a:cubicBezTo>
                <a:cubicBezTo>
                  <a:pt x="1609134" y="-44466"/>
                  <a:pt x="1754597" y="56525"/>
                  <a:pt x="1950948" y="0"/>
                </a:cubicBezTo>
                <a:cubicBezTo>
                  <a:pt x="2147299" y="-56525"/>
                  <a:pt x="2207377" y="27271"/>
                  <a:pt x="2438685" y="0"/>
                </a:cubicBezTo>
                <a:cubicBezTo>
                  <a:pt x="2669993" y="-27271"/>
                  <a:pt x="2801661" y="54202"/>
                  <a:pt x="3072182" y="0"/>
                </a:cubicBezTo>
                <a:cubicBezTo>
                  <a:pt x="3342703" y="-54202"/>
                  <a:pt x="3483626" y="36607"/>
                  <a:pt x="3705679" y="0"/>
                </a:cubicBezTo>
                <a:cubicBezTo>
                  <a:pt x="3927732" y="-36607"/>
                  <a:pt x="4151392" y="47663"/>
                  <a:pt x="4412057" y="0"/>
                </a:cubicBezTo>
                <a:cubicBezTo>
                  <a:pt x="4672722" y="-47663"/>
                  <a:pt x="4756887" y="1253"/>
                  <a:pt x="5045554" y="0"/>
                </a:cubicBezTo>
                <a:cubicBezTo>
                  <a:pt x="5334221" y="-1253"/>
                  <a:pt x="5285154" y="7585"/>
                  <a:pt x="5460411" y="0"/>
                </a:cubicBezTo>
                <a:cubicBezTo>
                  <a:pt x="5635668" y="-7585"/>
                  <a:pt x="5661603" y="20746"/>
                  <a:pt x="5802388" y="0"/>
                </a:cubicBezTo>
                <a:cubicBezTo>
                  <a:pt x="5943173" y="-20746"/>
                  <a:pt x="6217511" y="4503"/>
                  <a:pt x="6363005" y="0"/>
                </a:cubicBezTo>
                <a:cubicBezTo>
                  <a:pt x="6508499" y="-4503"/>
                  <a:pt x="6890673" y="54241"/>
                  <a:pt x="7288023" y="0"/>
                </a:cubicBezTo>
                <a:cubicBezTo>
                  <a:pt x="7329253" y="162053"/>
                  <a:pt x="7267951" y="269733"/>
                  <a:pt x="7288023" y="523220"/>
                </a:cubicBezTo>
                <a:cubicBezTo>
                  <a:pt x="7120800" y="549842"/>
                  <a:pt x="6902301" y="493686"/>
                  <a:pt x="6654526" y="523220"/>
                </a:cubicBezTo>
                <a:cubicBezTo>
                  <a:pt x="6406751" y="552754"/>
                  <a:pt x="6307502" y="512071"/>
                  <a:pt x="6093908" y="523220"/>
                </a:cubicBezTo>
                <a:cubicBezTo>
                  <a:pt x="5880314" y="534369"/>
                  <a:pt x="5606822" y="482519"/>
                  <a:pt x="5387531" y="523220"/>
                </a:cubicBezTo>
                <a:cubicBezTo>
                  <a:pt x="5168240" y="563921"/>
                  <a:pt x="4989497" y="516846"/>
                  <a:pt x="4826914" y="523220"/>
                </a:cubicBezTo>
                <a:cubicBezTo>
                  <a:pt x="4664331" y="529594"/>
                  <a:pt x="4272856" y="516222"/>
                  <a:pt x="4120536" y="523220"/>
                </a:cubicBezTo>
                <a:cubicBezTo>
                  <a:pt x="3968216" y="530218"/>
                  <a:pt x="3888175" y="499312"/>
                  <a:pt x="3778560" y="523220"/>
                </a:cubicBezTo>
                <a:cubicBezTo>
                  <a:pt x="3668945" y="547128"/>
                  <a:pt x="3513849" y="502253"/>
                  <a:pt x="3363703" y="523220"/>
                </a:cubicBezTo>
                <a:cubicBezTo>
                  <a:pt x="3213557" y="544187"/>
                  <a:pt x="3082336" y="511525"/>
                  <a:pt x="2948846" y="523220"/>
                </a:cubicBezTo>
                <a:cubicBezTo>
                  <a:pt x="2815356" y="534915"/>
                  <a:pt x="2675566" y="520162"/>
                  <a:pt x="2606870" y="523220"/>
                </a:cubicBezTo>
                <a:cubicBezTo>
                  <a:pt x="2538174" y="526278"/>
                  <a:pt x="2237491" y="480649"/>
                  <a:pt x="2046253" y="523220"/>
                </a:cubicBezTo>
                <a:cubicBezTo>
                  <a:pt x="1855015" y="565791"/>
                  <a:pt x="1789018" y="518290"/>
                  <a:pt x="1558516" y="523220"/>
                </a:cubicBezTo>
                <a:cubicBezTo>
                  <a:pt x="1328014" y="528150"/>
                  <a:pt x="1355978" y="495021"/>
                  <a:pt x="1216539" y="523220"/>
                </a:cubicBezTo>
                <a:cubicBezTo>
                  <a:pt x="1077100" y="551419"/>
                  <a:pt x="698636" y="489146"/>
                  <a:pt x="510162" y="523220"/>
                </a:cubicBezTo>
                <a:cubicBezTo>
                  <a:pt x="321688" y="557294"/>
                  <a:pt x="165122" y="488468"/>
                  <a:pt x="0" y="523220"/>
                </a:cubicBezTo>
                <a:cubicBezTo>
                  <a:pt x="-35106" y="318087"/>
                  <a:pt x="58063" y="25412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8077435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ctr"/>
            <a:r>
              <a:rPr lang="en-US" sz="2800" b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Need Universal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Tunning Mechanism </a:t>
            </a:r>
            <a:endParaRPr lang="en-US" sz="2800" b="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B7F345-4D72-B133-3165-E3DC3FAB6DE7}"/>
              </a:ext>
            </a:extLst>
          </p:cNvPr>
          <p:cNvSpPr txBox="1"/>
          <p:nvPr/>
        </p:nvSpPr>
        <p:spPr>
          <a:xfrm>
            <a:off x="2466380" y="1254874"/>
            <a:ext cx="5112568" cy="1169551"/>
          </a:xfrm>
          <a:custGeom>
            <a:avLst/>
            <a:gdLst>
              <a:gd name="connsiteX0" fmla="*/ 0 w 5112568"/>
              <a:gd name="connsiteY0" fmla="*/ 0 h 1169551"/>
              <a:gd name="connsiteX1" fmla="*/ 414686 w 5112568"/>
              <a:gd name="connsiteY1" fmla="*/ 0 h 1169551"/>
              <a:gd name="connsiteX2" fmla="*/ 931624 w 5112568"/>
              <a:gd name="connsiteY2" fmla="*/ 0 h 1169551"/>
              <a:gd name="connsiteX3" fmla="*/ 1499687 w 5112568"/>
              <a:gd name="connsiteY3" fmla="*/ 0 h 1169551"/>
              <a:gd name="connsiteX4" fmla="*/ 2067750 w 5112568"/>
              <a:gd name="connsiteY4" fmla="*/ 0 h 1169551"/>
              <a:gd name="connsiteX5" fmla="*/ 2584687 w 5112568"/>
              <a:gd name="connsiteY5" fmla="*/ 0 h 1169551"/>
              <a:gd name="connsiteX6" fmla="*/ 3203876 w 5112568"/>
              <a:gd name="connsiteY6" fmla="*/ 0 h 1169551"/>
              <a:gd name="connsiteX7" fmla="*/ 3823065 w 5112568"/>
              <a:gd name="connsiteY7" fmla="*/ 0 h 1169551"/>
              <a:gd name="connsiteX8" fmla="*/ 4493379 w 5112568"/>
              <a:gd name="connsiteY8" fmla="*/ 0 h 1169551"/>
              <a:gd name="connsiteX9" fmla="*/ 5112568 w 5112568"/>
              <a:gd name="connsiteY9" fmla="*/ 0 h 1169551"/>
              <a:gd name="connsiteX10" fmla="*/ 5112568 w 5112568"/>
              <a:gd name="connsiteY10" fmla="*/ 561384 h 1169551"/>
              <a:gd name="connsiteX11" fmla="*/ 5112568 w 5112568"/>
              <a:gd name="connsiteY11" fmla="*/ 1169551 h 1169551"/>
              <a:gd name="connsiteX12" fmla="*/ 4544505 w 5112568"/>
              <a:gd name="connsiteY12" fmla="*/ 1169551 h 1169551"/>
              <a:gd name="connsiteX13" fmla="*/ 3925316 w 5112568"/>
              <a:gd name="connsiteY13" fmla="*/ 1169551 h 1169551"/>
              <a:gd name="connsiteX14" fmla="*/ 3306127 w 5112568"/>
              <a:gd name="connsiteY14" fmla="*/ 1169551 h 1169551"/>
              <a:gd name="connsiteX15" fmla="*/ 2635813 w 5112568"/>
              <a:gd name="connsiteY15" fmla="*/ 1169551 h 1169551"/>
              <a:gd name="connsiteX16" fmla="*/ 2067750 w 5112568"/>
              <a:gd name="connsiteY16" fmla="*/ 1169551 h 1169551"/>
              <a:gd name="connsiteX17" fmla="*/ 1397435 w 5112568"/>
              <a:gd name="connsiteY17" fmla="*/ 1169551 h 1169551"/>
              <a:gd name="connsiteX18" fmla="*/ 829372 w 5112568"/>
              <a:gd name="connsiteY18" fmla="*/ 1169551 h 1169551"/>
              <a:gd name="connsiteX19" fmla="*/ 0 w 5112568"/>
              <a:gd name="connsiteY19" fmla="*/ 1169551 h 1169551"/>
              <a:gd name="connsiteX20" fmla="*/ 0 w 5112568"/>
              <a:gd name="connsiteY20" fmla="*/ 619862 h 1169551"/>
              <a:gd name="connsiteX21" fmla="*/ 0 w 5112568"/>
              <a:gd name="connsiteY21" fmla="*/ 0 h 1169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112568" h="1169551" extrusionOk="0">
                <a:moveTo>
                  <a:pt x="0" y="0"/>
                </a:moveTo>
                <a:cubicBezTo>
                  <a:pt x="109664" y="-34581"/>
                  <a:pt x="223209" y="47679"/>
                  <a:pt x="414686" y="0"/>
                </a:cubicBezTo>
                <a:cubicBezTo>
                  <a:pt x="606163" y="-47679"/>
                  <a:pt x="767872" y="50594"/>
                  <a:pt x="931624" y="0"/>
                </a:cubicBezTo>
                <a:cubicBezTo>
                  <a:pt x="1095376" y="-50594"/>
                  <a:pt x="1254191" y="5567"/>
                  <a:pt x="1499687" y="0"/>
                </a:cubicBezTo>
                <a:cubicBezTo>
                  <a:pt x="1745183" y="-5567"/>
                  <a:pt x="1819382" y="48826"/>
                  <a:pt x="2067750" y="0"/>
                </a:cubicBezTo>
                <a:cubicBezTo>
                  <a:pt x="2316118" y="-48826"/>
                  <a:pt x="2379414" y="14347"/>
                  <a:pt x="2584687" y="0"/>
                </a:cubicBezTo>
                <a:cubicBezTo>
                  <a:pt x="2789960" y="-14347"/>
                  <a:pt x="2981498" y="42113"/>
                  <a:pt x="3203876" y="0"/>
                </a:cubicBezTo>
                <a:cubicBezTo>
                  <a:pt x="3426254" y="-42113"/>
                  <a:pt x="3630925" y="44373"/>
                  <a:pt x="3823065" y="0"/>
                </a:cubicBezTo>
                <a:cubicBezTo>
                  <a:pt x="4015205" y="-44373"/>
                  <a:pt x="4252110" y="76038"/>
                  <a:pt x="4493379" y="0"/>
                </a:cubicBezTo>
                <a:cubicBezTo>
                  <a:pt x="4734648" y="-76038"/>
                  <a:pt x="4831060" y="10579"/>
                  <a:pt x="5112568" y="0"/>
                </a:cubicBezTo>
                <a:cubicBezTo>
                  <a:pt x="5172916" y="159032"/>
                  <a:pt x="5085131" y="356432"/>
                  <a:pt x="5112568" y="561384"/>
                </a:cubicBezTo>
                <a:cubicBezTo>
                  <a:pt x="5140005" y="766336"/>
                  <a:pt x="5081801" y="938877"/>
                  <a:pt x="5112568" y="1169551"/>
                </a:cubicBezTo>
                <a:cubicBezTo>
                  <a:pt x="4846174" y="1171884"/>
                  <a:pt x="4682190" y="1162085"/>
                  <a:pt x="4544505" y="1169551"/>
                </a:cubicBezTo>
                <a:cubicBezTo>
                  <a:pt x="4406820" y="1177017"/>
                  <a:pt x="4192505" y="1168649"/>
                  <a:pt x="3925316" y="1169551"/>
                </a:cubicBezTo>
                <a:cubicBezTo>
                  <a:pt x="3658127" y="1170453"/>
                  <a:pt x="3439800" y="1124537"/>
                  <a:pt x="3306127" y="1169551"/>
                </a:cubicBezTo>
                <a:cubicBezTo>
                  <a:pt x="3172454" y="1214565"/>
                  <a:pt x="2771603" y="1141731"/>
                  <a:pt x="2635813" y="1169551"/>
                </a:cubicBezTo>
                <a:cubicBezTo>
                  <a:pt x="2500023" y="1197371"/>
                  <a:pt x="2317838" y="1159027"/>
                  <a:pt x="2067750" y="1169551"/>
                </a:cubicBezTo>
                <a:cubicBezTo>
                  <a:pt x="1817662" y="1180075"/>
                  <a:pt x="1625780" y="1105820"/>
                  <a:pt x="1397435" y="1169551"/>
                </a:cubicBezTo>
                <a:cubicBezTo>
                  <a:pt x="1169091" y="1233282"/>
                  <a:pt x="985763" y="1113005"/>
                  <a:pt x="829372" y="1169551"/>
                </a:cubicBezTo>
                <a:cubicBezTo>
                  <a:pt x="672981" y="1226097"/>
                  <a:pt x="215037" y="1130904"/>
                  <a:pt x="0" y="1169551"/>
                </a:cubicBezTo>
                <a:cubicBezTo>
                  <a:pt x="-21875" y="1032032"/>
                  <a:pt x="54470" y="813938"/>
                  <a:pt x="0" y="619862"/>
                </a:cubicBezTo>
                <a:cubicBezTo>
                  <a:pt x="-54470" y="425786"/>
                  <a:pt x="29738" y="273546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8077435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478D"/>
                </a:solidFill>
                <a:latin typeface="Consolas" panose="020B0609020204030204" pitchFamily="49" charset="0"/>
              </a:rPr>
              <a:t>Why Results are so bad?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rgbClr val="FF478D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478D"/>
                </a:solidFill>
                <a:latin typeface="Consolas" panose="020B0609020204030204" pitchFamily="49" charset="0"/>
              </a:rPr>
              <a:t>M</a:t>
            </a:r>
            <a:r>
              <a:rPr lang="en-US" sz="1400" b="1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otion </a:t>
            </a:r>
            <a:r>
              <a:rPr lang="en-US" sz="1400" b="1" dirty="0">
                <a:solidFill>
                  <a:srgbClr val="FF478D"/>
                </a:solidFill>
                <a:latin typeface="Consolas" panose="020B0609020204030204" pitchFamily="49" charset="0"/>
              </a:rPr>
              <a:t>and </a:t>
            </a:r>
            <a:r>
              <a:rPr lang="en-US" sz="1400" b="1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lighting changes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478D"/>
                </a:solidFill>
                <a:latin typeface="Consolas" panose="020B0609020204030204" pitchFamily="49" charset="0"/>
              </a:rPr>
              <a:t>Change of</a:t>
            </a:r>
            <a:r>
              <a:rPr lang="en-US" sz="1400" b="1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 FPS</a:t>
            </a:r>
            <a:r>
              <a:rPr lang="en-US" sz="1400" b="1" dirty="0">
                <a:solidFill>
                  <a:srgbClr val="FF478D"/>
                </a:solidFill>
                <a:latin typeface="Consolas" panose="020B0609020204030204" pitchFamily="49" charset="0"/>
              </a:rPr>
              <a:t> 30 to 60.</a:t>
            </a:r>
            <a:endParaRPr lang="en-US" sz="1400" b="1" dirty="0">
              <a:solidFill>
                <a:srgbClr val="FF478D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478D"/>
                </a:solidFill>
                <a:latin typeface="Consolas" panose="020B0609020204030204" pitchFamily="49" charset="0"/>
              </a:rPr>
              <a:t>D</a:t>
            </a:r>
            <a:r>
              <a:rPr lang="en-US" sz="1400" b="1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ifferent SNR blocks</a:t>
            </a:r>
            <a:endParaRPr lang="en-US" sz="1400" b="0" dirty="0">
              <a:solidFill>
                <a:srgbClr val="6160A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317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2750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latin typeface="Caladea"/>
                <a:ea typeface="HY견고딕" pitchFamily="18" charset="-127"/>
              </a:rPr>
              <a:t>Solution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476398-AE04-8425-0422-AA0A0139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572D53-FABB-D8B9-8935-EB59480D80C2}"/>
              </a:ext>
            </a:extLst>
          </p:cNvPr>
          <p:cNvSpPr txBox="1"/>
          <p:nvPr/>
        </p:nvSpPr>
        <p:spPr>
          <a:xfrm>
            <a:off x="162124" y="1034444"/>
            <a:ext cx="9403420" cy="2185214"/>
          </a:xfrm>
          <a:custGeom>
            <a:avLst/>
            <a:gdLst>
              <a:gd name="connsiteX0" fmla="*/ 0 w 9403420"/>
              <a:gd name="connsiteY0" fmla="*/ 0 h 2185214"/>
              <a:gd name="connsiteX1" fmla="*/ 681748 w 9403420"/>
              <a:gd name="connsiteY1" fmla="*/ 0 h 2185214"/>
              <a:gd name="connsiteX2" fmla="*/ 1175428 w 9403420"/>
              <a:gd name="connsiteY2" fmla="*/ 0 h 2185214"/>
              <a:gd name="connsiteX3" fmla="*/ 1951210 w 9403420"/>
              <a:gd name="connsiteY3" fmla="*/ 0 h 2185214"/>
              <a:gd name="connsiteX4" fmla="*/ 2256821 w 9403420"/>
              <a:gd name="connsiteY4" fmla="*/ 0 h 2185214"/>
              <a:gd name="connsiteX5" fmla="*/ 2844535 w 9403420"/>
              <a:gd name="connsiteY5" fmla="*/ 0 h 2185214"/>
              <a:gd name="connsiteX6" fmla="*/ 3620317 w 9403420"/>
              <a:gd name="connsiteY6" fmla="*/ 0 h 2185214"/>
              <a:gd name="connsiteX7" fmla="*/ 4113996 w 9403420"/>
              <a:gd name="connsiteY7" fmla="*/ 0 h 2185214"/>
              <a:gd name="connsiteX8" fmla="*/ 4701710 w 9403420"/>
              <a:gd name="connsiteY8" fmla="*/ 0 h 2185214"/>
              <a:gd name="connsiteX9" fmla="*/ 5383458 w 9403420"/>
              <a:gd name="connsiteY9" fmla="*/ 0 h 2185214"/>
              <a:gd name="connsiteX10" fmla="*/ 5877138 w 9403420"/>
              <a:gd name="connsiteY10" fmla="*/ 0 h 2185214"/>
              <a:gd name="connsiteX11" fmla="*/ 6558885 w 9403420"/>
              <a:gd name="connsiteY11" fmla="*/ 0 h 2185214"/>
              <a:gd name="connsiteX12" fmla="*/ 7240633 w 9403420"/>
              <a:gd name="connsiteY12" fmla="*/ 0 h 2185214"/>
              <a:gd name="connsiteX13" fmla="*/ 7922381 w 9403420"/>
              <a:gd name="connsiteY13" fmla="*/ 0 h 2185214"/>
              <a:gd name="connsiteX14" fmla="*/ 8322027 w 9403420"/>
              <a:gd name="connsiteY14" fmla="*/ 0 h 2185214"/>
              <a:gd name="connsiteX15" fmla="*/ 8627638 w 9403420"/>
              <a:gd name="connsiteY15" fmla="*/ 0 h 2185214"/>
              <a:gd name="connsiteX16" fmla="*/ 9403420 w 9403420"/>
              <a:gd name="connsiteY16" fmla="*/ 0 h 2185214"/>
              <a:gd name="connsiteX17" fmla="*/ 9403420 w 9403420"/>
              <a:gd name="connsiteY17" fmla="*/ 546304 h 2185214"/>
              <a:gd name="connsiteX18" fmla="*/ 9403420 w 9403420"/>
              <a:gd name="connsiteY18" fmla="*/ 1114459 h 2185214"/>
              <a:gd name="connsiteX19" fmla="*/ 9403420 w 9403420"/>
              <a:gd name="connsiteY19" fmla="*/ 1704467 h 2185214"/>
              <a:gd name="connsiteX20" fmla="*/ 9403420 w 9403420"/>
              <a:gd name="connsiteY20" fmla="*/ 2185214 h 2185214"/>
              <a:gd name="connsiteX21" fmla="*/ 9097809 w 9403420"/>
              <a:gd name="connsiteY21" fmla="*/ 2185214 h 2185214"/>
              <a:gd name="connsiteX22" fmla="*/ 8792198 w 9403420"/>
              <a:gd name="connsiteY22" fmla="*/ 2185214 h 2185214"/>
              <a:gd name="connsiteX23" fmla="*/ 8016416 w 9403420"/>
              <a:gd name="connsiteY23" fmla="*/ 2185214 h 2185214"/>
              <a:gd name="connsiteX24" fmla="*/ 7616770 w 9403420"/>
              <a:gd name="connsiteY24" fmla="*/ 2185214 h 2185214"/>
              <a:gd name="connsiteX25" fmla="*/ 6840988 w 9403420"/>
              <a:gd name="connsiteY25" fmla="*/ 2185214 h 2185214"/>
              <a:gd name="connsiteX26" fmla="*/ 6065206 w 9403420"/>
              <a:gd name="connsiteY26" fmla="*/ 2185214 h 2185214"/>
              <a:gd name="connsiteX27" fmla="*/ 5477492 w 9403420"/>
              <a:gd name="connsiteY27" fmla="*/ 2185214 h 2185214"/>
              <a:gd name="connsiteX28" fmla="*/ 4983813 w 9403420"/>
              <a:gd name="connsiteY28" fmla="*/ 2185214 h 2185214"/>
              <a:gd name="connsiteX29" fmla="*/ 4302065 w 9403420"/>
              <a:gd name="connsiteY29" fmla="*/ 2185214 h 2185214"/>
              <a:gd name="connsiteX30" fmla="*/ 3996454 w 9403420"/>
              <a:gd name="connsiteY30" fmla="*/ 2185214 h 2185214"/>
              <a:gd name="connsiteX31" fmla="*/ 3220671 w 9403420"/>
              <a:gd name="connsiteY31" fmla="*/ 2185214 h 2185214"/>
              <a:gd name="connsiteX32" fmla="*/ 2821026 w 9403420"/>
              <a:gd name="connsiteY32" fmla="*/ 2185214 h 2185214"/>
              <a:gd name="connsiteX33" fmla="*/ 2139278 w 9403420"/>
              <a:gd name="connsiteY33" fmla="*/ 2185214 h 2185214"/>
              <a:gd name="connsiteX34" fmla="*/ 1833667 w 9403420"/>
              <a:gd name="connsiteY34" fmla="*/ 2185214 h 2185214"/>
              <a:gd name="connsiteX35" fmla="*/ 1245953 w 9403420"/>
              <a:gd name="connsiteY35" fmla="*/ 2185214 h 2185214"/>
              <a:gd name="connsiteX36" fmla="*/ 846308 w 9403420"/>
              <a:gd name="connsiteY36" fmla="*/ 2185214 h 2185214"/>
              <a:gd name="connsiteX37" fmla="*/ 0 w 9403420"/>
              <a:gd name="connsiteY37" fmla="*/ 2185214 h 2185214"/>
              <a:gd name="connsiteX38" fmla="*/ 0 w 9403420"/>
              <a:gd name="connsiteY38" fmla="*/ 1638911 h 2185214"/>
              <a:gd name="connsiteX39" fmla="*/ 0 w 9403420"/>
              <a:gd name="connsiteY39" fmla="*/ 1114459 h 2185214"/>
              <a:gd name="connsiteX40" fmla="*/ 0 w 9403420"/>
              <a:gd name="connsiteY40" fmla="*/ 611860 h 2185214"/>
              <a:gd name="connsiteX41" fmla="*/ 0 w 9403420"/>
              <a:gd name="connsiteY41" fmla="*/ 0 h 218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9403420" h="2185214" extrusionOk="0">
                <a:moveTo>
                  <a:pt x="0" y="0"/>
                </a:moveTo>
                <a:cubicBezTo>
                  <a:pt x="148752" y="-61574"/>
                  <a:pt x="447382" y="13324"/>
                  <a:pt x="681748" y="0"/>
                </a:cubicBezTo>
                <a:cubicBezTo>
                  <a:pt x="916114" y="-13324"/>
                  <a:pt x="1062816" y="4758"/>
                  <a:pt x="1175428" y="0"/>
                </a:cubicBezTo>
                <a:cubicBezTo>
                  <a:pt x="1288040" y="-4758"/>
                  <a:pt x="1607368" y="13022"/>
                  <a:pt x="1951210" y="0"/>
                </a:cubicBezTo>
                <a:cubicBezTo>
                  <a:pt x="2295052" y="-13022"/>
                  <a:pt x="2136371" y="11666"/>
                  <a:pt x="2256821" y="0"/>
                </a:cubicBezTo>
                <a:cubicBezTo>
                  <a:pt x="2377271" y="-11666"/>
                  <a:pt x="2561663" y="12462"/>
                  <a:pt x="2844535" y="0"/>
                </a:cubicBezTo>
                <a:cubicBezTo>
                  <a:pt x="3127407" y="-12462"/>
                  <a:pt x="3381629" y="37703"/>
                  <a:pt x="3620317" y="0"/>
                </a:cubicBezTo>
                <a:cubicBezTo>
                  <a:pt x="3859005" y="-37703"/>
                  <a:pt x="3938616" y="6148"/>
                  <a:pt x="4113996" y="0"/>
                </a:cubicBezTo>
                <a:cubicBezTo>
                  <a:pt x="4289376" y="-6148"/>
                  <a:pt x="4522888" y="45318"/>
                  <a:pt x="4701710" y="0"/>
                </a:cubicBezTo>
                <a:cubicBezTo>
                  <a:pt x="4880532" y="-45318"/>
                  <a:pt x="5188539" y="27625"/>
                  <a:pt x="5383458" y="0"/>
                </a:cubicBezTo>
                <a:cubicBezTo>
                  <a:pt x="5578377" y="-27625"/>
                  <a:pt x="5699175" y="12641"/>
                  <a:pt x="5877138" y="0"/>
                </a:cubicBezTo>
                <a:cubicBezTo>
                  <a:pt x="6055101" y="-12641"/>
                  <a:pt x="6265132" y="47061"/>
                  <a:pt x="6558885" y="0"/>
                </a:cubicBezTo>
                <a:cubicBezTo>
                  <a:pt x="6852638" y="-47061"/>
                  <a:pt x="7087590" y="1649"/>
                  <a:pt x="7240633" y="0"/>
                </a:cubicBezTo>
                <a:cubicBezTo>
                  <a:pt x="7393676" y="-1649"/>
                  <a:pt x="7728696" y="34459"/>
                  <a:pt x="7922381" y="0"/>
                </a:cubicBezTo>
                <a:cubicBezTo>
                  <a:pt x="8116066" y="-34459"/>
                  <a:pt x="8223587" y="39161"/>
                  <a:pt x="8322027" y="0"/>
                </a:cubicBezTo>
                <a:cubicBezTo>
                  <a:pt x="8420467" y="-39161"/>
                  <a:pt x="8500857" y="27897"/>
                  <a:pt x="8627638" y="0"/>
                </a:cubicBezTo>
                <a:cubicBezTo>
                  <a:pt x="8754419" y="-27897"/>
                  <a:pt x="9043321" y="54666"/>
                  <a:pt x="9403420" y="0"/>
                </a:cubicBezTo>
                <a:cubicBezTo>
                  <a:pt x="9454918" y="151585"/>
                  <a:pt x="9398159" y="402162"/>
                  <a:pt x="9403420" y="546304"/>
                </a:cubicBezTo>
                <a:cubicBezTo>
                  <a:pt x="9408681" y="690446"/>
                  <a:pt x="9345499" y="895168"/>
                  <a:pt x="9403420" y="1114459"/>
                </a:cubicBezTo>
                <a:cubicBezTo>
                  <a:pt x="9461341" y="1333750"/>
                  <a:pt x="9343262" y="1581492"/>
                  <a:pt x="9403420" y="1704467"/>
                </a:cubicBezTo>
                <a:cubicBezTo>
                  <a:pt x="9463578" y="1827442"/>
                  <a:pt x="9366107" y="2013212"/>
                  <a:pt x="9403420" y="2185214"/>
                </a:cubicBezTo>
                <a:cubicBezTo>
                  <a:pt x="9297535" y="2197494"/>
                  <a:pt x="9232890" y="2183846"/>
                  <a:pt x="9097809" y="2185214"/>
                </a:cubicBezTo>
                <a:cubicBezTo>
                  <a:pt x="8962728" y="2186582"/>
                  <a:pt x="8933372" y="2165872"/>
                  <a:pt x="8792198" y="2185214"/>
                </a:cubicBezTo>
                <a:cubicBezTo>
                  <a:pt x="8651024" y="2204556"/>
                  <a:pt x="8261689" y="2152006"/>
                  <a:pt x="8016416" y="2185214"/>
                </a:cubicBezTo>
                <a:cubicBezTo>
                  <a:pt x="7771143" y="2218422"/>
                  <a:pt x="7708458" y="2163515"/>
                  <a:pt x="7616770" y="2185214"/>
                </a:cubicBezTo>
                <a:cubicBezTo>
                  <a:pt x="7525082" y="2206913"/>
                  <a:pt x="7221304" y="2165256"/>
                  <a:pt x="6840988" y="2185214"/>
                </a:cubicBezTo>
                <a:cubicBezTo>
                  <a:pt x="6460672" y="2205172"/>
                  <a:pt x="6297827" y="2167619"/>
                  <a:pt x="6065206" y="2185214"/>
                </a:cubicBezTo>
                <a:cubicBezTo>
                  <a:pt x="5832585" y="2202809"/>
                  <a:pt x="5657781" y="2143073"/>
                  <a:pt x="5477492" y="2185214"/>
                </a:cubicBezTo>
                <a:cubicBezTo>
                  <a:pt x="5297203" y="2227355"/>
                  <a:pt x="5087621" y="2173542"/>
                  <a:pt x="4983813" y="2185214"/>
                </a:cubicBezTo>
                <a:cubicBezTo>
                  <a:pt x="4880005" y="2196886"/>
                  <a:pt x="4564369" y="2137200"/>
                  <a:pt x="4302065" y="2185214"/>
                </a:cubicBezTo>
                <a:cubicBezTo>
                  <a:pt x="4039761" y="2233228"/>
                  <a:pt x="4117092" y="2161404"/>
                  <a:pt x="3996454" y="2185214"/>
                </a:cubicBezTo>
                <a:cubicBezTo>
                  <a:pt x="3875816" y="2209024"/>
                  <a:pt x="3396730" y="2131272"/>
                  <a:pt x="3220671" y="2185214"/>
                </a:cubicBezTo>
                <a:cubicBezTo>
                  <a:pt x="3044612" y="2239156"/>
                  <a:pt x="3002153" y="2167260"/>
                  <a:pt x="2821026" y="2185214"/>
                </a:cubicBezTo>
                <a:cubicBezTo>
                  <a:pt x="2639899" y="2203168"/>
                  <a:pt x="2376988" y="2110427"/>
                  <a:pt x="2139278" y="2185214"/>
                </a:cubicBezTo>
                <a:cubicBezTo>
                  <a:pt x="1901568" y="2260001"/>
                  <a:pt x="1948197" y="2150491"/>
                  <a:pt x="1833667" y="2185214"/>
                </a:cubicBezTo>
                <a:cubicBezTo>
                  <a:pt x="1719137" y="2219937"/>
                  <a:pt x="1443216" y="2137093"/>
                  <a:pt x="1245953" y="2185214"/>
                </a:cubicBezTo>
                <a:cubicBezTo>
                  <a:pt x="1048690" y="2233335"/>
                  <a:pt x="1003065" y="2137844"/>
                  <a:pt x="846308" y="2185214"/>
                </a:cubicBezTo>
                <a:cubicBezTo>
                  <a:pt x="689552" y="2232584"/>
                  <a:pt x="264401" y="2183848"/>
                  <a:pt x="0" y="2185214"/>
                </a:cubicBezTo>
                <a:cubicBezTo>
                  <a:pt x="-21301" y="2059886"/>
                  <a:pt x="29606" y="1799237"/>
                  <a:pt x="0" y="1638911"/>
                </a:cubicBezTo>
                <a:cubicBezTo>
                  <a:pt x="-29606" y="1478585"/>
                  <a:pt x="60895" y="1254893"/>
                  <a:pt x="0" y="1114459"/>
                </a:cubicBezTo>
                <a:cubicBezTo>
                  <a:pt x="-60895" y="974025"/>
                  <a:pt x="9863" y="713457"/>
                  <a:pt x="0" y="611860"/>
                </a:cubicBezTo>
                <a:cubicBezTo>
                  <a:pt x="-9863" y="510263"/>
                  <a:pt x="21300" y="149151"/>
                  <a:pt x="0" y="0"/>
                </a:cubicBezTo>
                <a:close/>
              </a:path>
            </a:pathLst>
          </a:custGeom>
          <a:noFill/>
          <a:ln w="190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36388792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en-US" sz="1200" b="1" u="sng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1. Physiological Constraint on Peak Distance</a:t>
            </a:r>
          </a:p>
          <a:p>
            <a:endParaRPr lang="en-US" sz="1200" b="1" u="sng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b="1" u="sng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b="1" u="sng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This comes from heart rate physiology: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If </a:t>
            </a:r>
            <a:r>
              <a:rPr lang="en-US" sz="1200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HR_max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= 180 bpm → beats every ~0.33 sec → at 30 fps = 10 frames apart minimum.</a:t>
            </a:r>
          </a:p>
          <a:p>
            <a:endParaRPr lang="en-US" sz="12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Why: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Prevents detecting two peaks too close together (false positives from noise).</a:t>
            </a:r>
          </a:p>
          <a:p>
            <a:endParaRPr lang="en-US" sz="12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Reference:</a:t>
            </a:r>
            <a:r>
              <a:rPr lang="en-US" sz="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J</a:t>
            </a:r>
            <a:r>
              <a:rPr lang="en-US" sz="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. </a:t>
            </a:r>
            <a:r>
              <a:rPr lang="en-US" sz="8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Pan and W. J. Tompkins, "A Real-Time QRS Detection Algorithm," in IEEE Transactions on Biomedical Engineering, vol. BME-32, no. 3, pp. 230-236, March 1985, </a:t>
            </a:r>
            <a:r>
              <a:rPr lang="en-US" sz="8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doi</a:t>
            </a:r>
            <a:r>
              <a:rPr lang="en-US" sz="8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 10.1109/TBME.1985.325532.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2C54C7-17E6-E9FD-BE22-9D3A404819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54" y="1411514"/>
            <a:ext cx="1687283" cy="3570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3591AE-E7EE-C63E-1A40-7E159CD58B70}"/>
              </a:ext>
            </a:extLst>
          </p:cNvPr>
          <p:cNvSpPr txBox="1"/>
          <p:nvPr/>
        </p:nvSpPr>
        <p:spPr>
          <a:xfrm>
            <a:off x="162124" y="3432518"/>
            <a:ext cx="9403420" cy="2062103"/>
          </a:xfrm>
          <a:custGeom>
            <a:avLst/>
            <a:gdLst>
              <a:gd name="connsiteX0" fmla="*/ 0 w 9403420"/>
              <a:gd name="connsiteY0" fmla="*/ 0 h 2062103"/>
              <a:gd name="connsiteX1" fmla="*/ 681748 w 9403420"/>
              <a:gd name="connsiteY1" fmla="*/ 0 h 2062103"/>
              <a:gd name="connsiteX2" fmla="*/ 1175428 w 9403420"/>
              <a:gd name="connsiteY2" fmla="*/ 0 h 2062103"/>
              <a:gd name="connsiteX3" fmla="*/ 1951210 w 9403420"/>
              <a:gd name="connsiteY3" fmla="*/ 0 h 2062103"/>
              <a:gd name="connsiteX4" fmla="*/ 2256821 w 9403420"/>
              <a:gd name="connsiteY4" fmla="*/ 0 h 2062103"/>
              <a:gd name="connsiteX5" fmla="*/ 2844535 w 9403420"/>
              <a:gd name="connsiteY5" fmla="*/ 0 h 2062103"/>
              <a:gd name="connsiteX6" fmla="*/ 3620317 w 9403420"/>
              <a:gd name="connsiteY6" fmla="*/ 0 h 2062103"/>
              <a:gd name="connsiteX7" fmla="*/ 4113996 w 9403420"/>
              <a:gd name="connsiteY7" fmla="*/ 0 h 2062103"/>
              <a:gd name="connsiteX8" fmla="*/ 4701710 w 9403420"/>
              <a:gd name="connsiteY8" fmla="*/ 0 h 2062103"/>
              <a:gd name="connsiteX9" fmla="*/ 5383458 w 9403420"/>
              <a:gd name="connsiteY9" fmla="*/ 0 h 2062103"/>
              <a:gd name="connsiteX10" fmla="*/ 5877138 w 9403420"/>
              <a:gd name="connsiteY10" fmla="*/ 0 h 2062103"/>
              <a:gd name="connsiteX11" fmla="*/ 6558885 w 9403420"/>
              <a:gd name="connsiteY11" fmla="*/ 0 h 2062103"/>
              <a:gd name="connsiteX12" fmla="*/ 7240633 w 9403420"/>
              <a:gd name="connsiteY12" fmla="*/ 0 h 2062103"/>
              <a:gd name="connsiteX13" fmla="*/ 7922381 w 9403420"/>
              <a:gd name="connsiteY13" fmla="*/ 0 h 2062103"/>
              <a:gd name="connsiteX14" fmla="*/ 8322027 w 9403420"/>
              <a:gd name="connsiteY14" fmla="*/ 0 h 2062103"/>
              <a:gd name="connsiteX15" fmla="*/ 8627638 w 9403420"/>
              <a:gd name="connsiteY15" fmla="*/ 0 h 2062103"/>
              <a:gd name="connsiteX16" fmla="*/ 9403420 w 9403420"/>
              <a:gd name="connsiteY16" fmla="*/ 0 h 2062103"/>
              <a:gd name="connsiteX17" fmla="*/ 9403420 w 9403420"/>
              <a:gd name="connsiteY17" fmla="*/ 515526 h 2062103"/>
              <a:gd name="connsiteX18" fmla="*/ 9403420 w 9403420"/>
              <a:gd name="connsiteY18" fmla="*/ 1051673 h 2062103"/>
              <a:gd name="connsiteX19" fmla="*/ 9403420 w 9403420"/>
              <a:gd name="connsiteY19" fmla="*/ 1608440 h 2062103"/>
              <a:gd name="connsiteX20" fmla="*/ 9403420 w 9403420"/>
              <a:gd name="connsiteY20" fmla="*/ 2062103 h 2062103"/>
              <a:gd name="connsiteX21" fmla="*/ 9097809 w 9403420"/>
              <a:gd name="connsiteY21" fmla="*/ 2062103 h 2062103"/>
              <a:gd name="connsiteX22" fmla="*/ 8792198 w 9403420"/>
              <a:gd name="connsiteY22" fmla="*/ 2062103 h 2062103"/>
              <a:gd name="connsiteX23" fmla="*/ 8016416 w 9403420"/>
              <a:gd name="connsiteY23" fmla="*/ 2062103 h 2062103"/>
              <a:gd name="connsiteX24" fmla="*/ 7616770 w 9403420"/>
              <a:gd name="connsiteY24" fmla="*/ 2062103 h 2062103"/>
              <a:gd name="connsiteX25" fmla="*/ 6840988 w 9403420"/>
              <a:gd name="connsiteY25" fmla="*/ 2062103 h 2062103"/>
              <a:gd name="connsiteX26" fmla="*/ 6065206 w 9403420"/>
              <a:gd name="connsiteY26" fmla="*/ 2062103 h 2062103"/>
              <a:gd name="connsiteX27" fmla="*/ 5477492 w 9403420"/>
              <a:gd name="connsiteY27" fmla="*/ 2062103 h 2062103"/>
              <a:gd name="connsiteX28" fmla="*/ 4983813 w 9403420"/>
              <a:gd name="connsiteY28" fmla="*/ 2062103 h 2062103"/>
              <a:gd name="connsiteX29" fmla="*/ 4302065 w 9403420"/>
              <a:gd name="connsiteY29" fmla="*/ 2062103 h 2062103"/>
              <a:gd name="connsiteX30" fmla="*/ 3996454 w 9403420"/>
              <a:gd name="connsiteY30" fmla="*/ 2062103 h 2062103"/>
              <a:gd name="connsiteX31" fmla="*/ 3220671 w 9403420"/>
              <a:gd name="connsiteY31" fmla="*/ 2062103 h 2062103"/>
              <a:gd name="connsiteX32" fmla="*/ 2821026 w 9403420"/>
              <a:gd name="connsiteY32" fmla="*/ 2062103 h 2062103"/>
              <a:gd name="connsiteX33" fmla="*/ 2139278 w 9403420"/>
              <a:gd name="connsiteY33" fmla="*/ 2062103 h 2062103"/>
              <a:gd name="connsiteX34" fmla="*/ 1833667 w 9403420"/>
              <a:gd name="connsiteY34" fmla="*/ 2062103 h 2062103"/>
              <a:gd name="connsiteX35" fmla="*/ 1245953 w 9403420"/>
              <a:gd name="connsiteY35" fmla="*/ 2062103 h 2062103"/>
              <a:gd name="connsiteX36" fmla="*/ 846308 w 9403420"/>
              <a:gd name="connsiteY36" fmla="*/ 2062103 h 2062103"/>
              <a:gd name="connsiteX37" fmla="*/ 0 w 9403420"/>
              <a:gd name="connsiteY37" fmla="*/ 2062103 h 2062103"/>
              <a:gd name="connsiteX38" fmla="*/ 0 w 9403420"/>
              <a:gd name="connsiteY38" fmla="*/ 1546577 h 2062103"/>
              <a:gd name="connsiteX39" fmla="*/ 0 w 9403420"/>
              <a:gd name="connsiteY39" fmla="*/ 1051673 h 2062103"/>
              <a:gd name="connsiteX40" fmla="*/ 0 w 9403420"/>
              <a:gd name="connsiteY40" fmla="*/ 577389 h 2062103"/>
              <a:gd name="connsiteX41" fmla="*/ 0 w 9403420"/>
              <a:gd name="connsiteY41" fmla="*/ 0 h 206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9403420" h="2062103" extrusionOk="0">
                <a:moveTo>
                  <a:pt x="0" y="0"/>
                </a:moveTo>
                <a:cubicBezTo>
                  <a:pt x="148752" y="-61574"/>
                  <a:pt x="447382" y="13324"/>
                  <a:pt x="681748" y="0"/>
                </a:cubicBezTo>
                <a:cubicBezTo>
                  <a:pt x="916114" y="-13324"/>
                  <a:pt x="1062816" y="4758"/>
                  <a:pt x="1175428" y="0"/>
                </a:cubicBezTo>
                <a:cubicBezTo>
                  <a:pt x="1288040" y="-4758"/>
                  <a:pt x="1607368" y="13022"/>
                  <a:pt x="1951210" y="0"/>
                </a:cubicBezTo>
                <a:cubicBezTo>
                  <a:pt x="2295052" y="-13022"/>
                  <a:pt x="2136371" y="11666"/>
                  <a:pt x="2256821" y="0"/>
                </a:cubicBezTo>
                <a:cubicBezTo>
                  <a:pt x="2377271" y="-11666"/>
                  <a:pt x="2561663" y="12462"/>
                  <a:pt x="2844535" y="0"/>
                </a:cubicBezTo>
                <a:cubicBezTo>
                  <a:pt x="3127407" y="-12462"/>
                  <a:pt x="3381629" y="37703"/>
                  <a:pt x="3620317" y="0"/>
                </a:cubicBezTo>
                <a:cubicBezTo>
                  <a:pt x="3859005" y="-37703"/>
                  <a:pt x="3938616" y="6148"/>
                  <a:pt x="4113996" y="0"/>
                </a:cubicBezTo>
                <a:cubicBezTo>
                  <a:pt x="4289376" y="-6148"/>
                  <a:pt x="4522888" y="45318"/>
                  <a:pt x="4701710" y="0"/>
                </a:cubicBezTo>
                <a:cubicBezTo>
                  <a:pt x="4880532" y="-45318"/>
                  <a:pt x="5188539" y="27625"/>
                  <a:pt x="5383458" y="0"/>
                </a:cubicBezTo>
                <a:cubicBezTo>
                  <a:pt x="5578377" y="-27625"/>
                  <a:pt x="5699175" y="12641"/>
                  <a:pt x="5877138" y="0"/>
                </a:cubicBezTo>
                <a:cubicBezTo>
                  <a:pt x="6055101" y="-12641"/>
                  <a:pt x="6265132" y="47061"/>
                  <a:pt x="6558885" y="0"/>
                </a:cubicBezTo>
                <a:cubicBezTo>
                  <a:pt x="6852638" y="-47061"/>
                  <a:pt x="7087590" y="1649"/>
                  <a:pt x="7240633" y="0"/>
                </a:cubicBezTo>
                <a:cubicBezTo>
                  <a:pt x="7393676" y="-1649"/>
                  <a:pt x="7728696" y="34459"/>
                  <a:pt x="7922381" y="0"/>
                </a:cubicBezTo>
                <a:cubicBezTo>
                  <a:pt x="8116066" y="-34459"/>
                  <a:pt x="8223587" y="39161"/>
                  <a:pt x="8322027" y="0"/>
                </a:cubicBezTo>
                <a:cubicBezTo>
                  <a:pt x="8420467" y="-39161"/>
                  <a:pt x="8500857" y="27897"/>
                  <a:pt x="8627638" y="0"/>
                </a:cubicBezTo>
                <a:cubicBezTo>
                  <a:pt x="8754419" y="-27897"/>
                  <a:pt x="9043321" y="54666"/>
                  <a:pt x="9403420" y="0"/>
                </a:cubicBezTo>
                <a:cubicBezTo>
                  <a:pt x="9405091" y="166298"/>
                  <a:pt x="9354053" y="338580"/>
                  <a:pt x="9403420" y="515526"/>
                </a:cubicBezTo>
                <a:cubicBezTo>
                  <a:pt x="9452787" y="692472"/>
                  <a:pt x="9390064" y="789757"/>
                  <a:pt x="9403420" y="1051673"/>
                </a:cubicBezTo>
                <a:cubicBezTo>
                  <a:pt x="9416776" y="1313589"/>
                  <a:pt x="9341384" y="1455057"/>
                  <a:pt x="9403420" y="1608440"/>
                </a:cubicBezTo>
                <a:cubicBezTo>
                  <a:pt x="9465456" y="1761823"/>
                  <a:pt x="9381043" y="1912767"/>
                  <a:pt x="9403420" y="2062103"/>
                </a:cubicBezTo>
                <a:cubicBezTo>
                  <a:pt x="9297535" y="2074383"/>
                  <a:pt x="9232890" y="2060735"/>
                  <a:pt x="9097809" y="2062103"/>
                </a:cubicBezTo>
                <a:cubicBezTo>
                  <a:pt x="8962728" y="2063471"/>
                  <a:pt x="8933372" y="2042761"/>
                  <a:pt x="8792198" y="2062103"/>
                </a:cubicBezTo>
                <a:cubicBezTo>
                  <a:pt x="8651024" y="2081445"/>
                  <a:pt x="8261689" y="2028895"/>
                  <a:pt x="8016416" y="2062103"/>
                </a:cubicBezTo>
                <a:cubicBezTo>
                  <a:pt x="7771143" y="2095311"/>
                  <a:pt x="7708458" y="2040404"/>
                  <a:pt x="7616770" y="2062103"/>
                </a:cubicBezTo>
                <a:cubicBezTo>
                  <a:pt x="7525082" y="2083802"/>
                  <a:pt x="7221304" y="2042145"/>
                  <a:pt x="6840988" y="2062103"/>
                </a:cubicBezTo>
                <a:cubicBezTo>
                  <a:pt x="6460672" y="2082061"/>
                  <a:pt x="6297827" y="2044508"/>
                  <a:pt x="6065206" y="2062103"/>
                </a:cubicBezTo>
                <a:cubicBezTo>
                  <a:pt x="5832585" y="2079698"/>
                  <a:pt x="5657781" y="2019962"/>
                  <a:pt x="5477492" y="2062103"/>
                </a:cubicBezTo>
                <a:cubicBezTo>
                  <a:pt x="5297203" y="2104244"/>
                  <a:pt x="5087621" y="2050431"/>
                  <a:pt x="4983813" y="2062103"/>
                </a:cubicBezTo>
                <a:cubicBezTo>
                  <a:pt x="4880005" y="2073775"/>
                  <a:pt x="4564369" y="2014089"/>
                  <a:pt x="4302065" y="2062103"/>
                </a:cubicBezTo>
                <a:cubicBezTo>
                  <a:pt x="4039761" y="2110117"/>
                  <a:pt x="4117092" y="2038293"/>
                  <a:pt x="3996454" y="2062103"/>
                </a:cubicBezTo>
                <a:cubicBezTo>
                  <a:pt x="3875816" y="2085913"/>
                  <a:pt x="3396730" y="2008161"/>
                  <a:pt x="3220671" y="2062103"/>
                </a:cubicBezTo>
                <a:cubicBezTo>
                  <a:pt x="3044612" y="2116045"/>
                  <a:pt x="3002153" y="2044149"/>
                  <a:pt x="2821026" y="2062103"/>
                </a:cubicBezTo>
                <a:cubicBezTo>
                  <a:pt x="2639899" y="2080057"/>
                  <a:pt x="2376988" y="1987316"/>
                  <a:pt x="2139278" y="2062103"/>
                </a:cubicBezTo>
                <a:cubicBezTo>
                  <a:pt x="1901568" y="2136890"/>
                  <a:pt x="1948197" y="2027380"/>
                  <a:pt x="1833667" y="2062103"/>
                </a:cubicBezTo>
                <a:cubicBezTo>
                  <a:pt x="1719137" y="2096826"/>
                  <a:pt x="1443216" y="2013982"/>
                  <a:pt x="1245953" y="2062103"/>
                </a:cubicBezTo>
                <a:cubicBezTo>
                  <a:pt x="1048690" y="2110224"/>
                  <a:pt x="1003065" y="2014733"/>
                  <a:pt x="846308" y="2062103"/>
                </a:cubicBezTo>
                <a:cubicBezTo>
                  <a:pt x="689552" y="2109473"/>
                  <a:pt x="264401" y="2060737"/>
                  <a:pt x="0" y="2062103"/>
                </a:cubicBezTo>
                <a:cubicBezTo>
                  <a:pt x="-20926" y="1955518"/>
                  <a:pt x="6105" y="1787614"/>
                  <a:pt x="0" y="1546577"/>
                </a:cubicBezTo>
                <a:cubicBezTo>
                  <a:pt x="-6105" y="1305540"/>
                  <a:pt x="33095" y="1164282"/>
                  <a:pt x="0" y="1051673"/>
                </a:cubicBezTo>
                <a:cubicBezTo>
                  <a:pt x="-33095" y="939064"/>
                  <a:pt x="46219" y="786252"/>
                  <a:pt x="0" y="577389"/>
                </a:cubicBezTo>
                <a:cubicBezTo>
                  <a:pt x="-46219" y="368526"/>
                  <a:pt x="19295" y="191971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B7405"/>
            </a:solidFill>
            <a:extLst>
              <a:ext uri="{C807C97D-BFC1-408E-A445-0C87EB9F89A2}">
                <ask:lineSketchStyleProps xmlns:ask="http://schemas.microsoft.com/office/drawing/2018/sketchyshapes" sd="136388792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en-US" sz="1200" b="1" u="sng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2. Height Threshold = Mean + </a:t>
            </a:r>
            <a:r>
              <a:rPr lang="el-GR" sz="1200" b="1" u="sng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α·</a:t>
            </a:r>
            <a:r>
              <a:rPr lang="en-US" sz="1200" b="1" u="sng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STD</a:t>
            </a:r>
          </a:p>
          <a:p>
            <a:endParaRPr lang="en-US" sz="12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height=𝜇+𝛼⋅𝜎</a:t>
            </a:r>
          </a:p>
          <a:p>
            <a:endParaRPr lang="en-US" sz="12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Why: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 signals where amplitude varies, a static threshold fails.</a:t>
            </a:r>
          </a:p>
          <a:p>
            <a:endParaRPr lang="en-US" sz="12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Using mean + </a:t>
            </a:r>
            <a:r>
              <a:rPr lang="en-US" sz="1200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k·std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ensures the threshold adapts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Higher amplitude → threshold rises → avoids false positives.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Lower amplitude → threshold drops → avoids missed peaks.</a:t>
            </a:r>
          </a:p>
          <a:p>
            <a:endParaRPr lang="en-US" sz="12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8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Reference: M. </a:t>
            </a:r>
            <a:r>
              <a:rPr lang="en-US" sz="8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Elgendi</a:t>
            </a:r>
            <a:r>
              <a:rPr lang="en-US" sz="8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 "On the Analysis of QRS Detection Algorithms," Sensors, vol. 13, no. 5, pp. 6149–6179, 2013. </a:t>
            </a:r>
            <a:r>
              <a:rPr lang="en-US" sz="8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doi</a:t>
            </a:r>
            <a:r>
              <a:rPr lang="en-US" sz="8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 10.3390/s130506149</a:t>
            </a:r>
            <a:endParaRPr lang="en-US" sz="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89FE52-15A5-6EE6-ABBF-BBB18E9AB4AE}"/>
              </a:ext>
            </a:extLst>
          </p:cNvPr>
          <p:cNvSpPr txBox="1"/>
          <p:nvPr/>
        </p:nvSpPr>
        <p:spPr>
          <a:xfrm>
            <a:off x="162124" y="5711211"/>
            <a:ext cx="9403420" cy="1631216"/>
          </a:xfrm>
          <a:custGeom>
            <a:avLst/>
            <a:gdLst>
              <a:gd name="connsiteX0" fmla="*/ 0 w 9403420"/>
              <a:gd name="connsiteY0" fmla="*/ 0 h 1631216"/>
              <a:gd name="connsiteX1" fmla="*/ 681748 w 9403420"/>
              <a:gd name="connsiteY1" fmla="*/ 0 h 1631216"/>
              <a:gd name="connsiteX2" fmla="*/ 1175428 w 9403420"/>
              <a:gd name="connsiteY2" fmla="*/ 0 h 1631216"/>
              <a:gd name="connsiteX3" fmla="*/ 1951210 w 9403420"/>
              <a:gd name="connsiteY3" fmla="*/ 0 h 1631216"/>
              <a:gd name="connsiteX4" fmla="*/ 2256821 w 9403420"/>
              <a:gd name="connsiteY4" fmla="*/ 0 h 1631216"/>
              <a:gd name="connsiteX5" fmla="*/ 2844535 w 9403420"/>
              <a:gd name="connsiteY5" fmla="*/ 0 h 1631216"/>
              <a:gd name="connsiteX6" fmla="*/ 3620317 w 9403420"/>
              <a:gd name="connsiteY6" fmla="*/ 0 h 1631216"/>
              <a:gd name="connsiteX7" fmla="*/ 4113996 w 9403420"/>
              <a:gd name="connsiteY7" fmla="*/ 0 h 1631216"/>
              <a:gd name="connsiteX8" fmla="*/ 4701710 w 9403420"/>
              <a:gd name="connsiteY8" fmla="*/ 0 h 1631216"/>
              <a:gd name="connsiteX9" fmla="*/ 5383458 w 9403420"/>
              <a:gd name="connsiteY9" fmla="*/ 0 h 1631216"/>
              <a:gd name="connsiteX10" fmla="*/ 5877138 w 9403420"/>
              <a:gd name="connsiteY10" fmla="*/ 0 h 1631216"/>
              <a:gd name="connsiteX11" fmla="*/ 6558885 w 9403420"/>
              <a:gd name="connsiteY11" fmla="*/ 0 h 1631216"/>
              <a:gd name="connsiteX12" fmla="*/ 7240633 w 9403420"/>
              <a:gd name="connsiteY12" fmla="*/ 0 h 1631216"/>
              <a:gd name="connsiteX13" fmla="*/ 7922381 w 9403420"/>
              <a:gd name="connsiteY13" fmla="*/ 0 h 1631216"/>
              <a:gd name="connsiteX14" fmla="*/ 8322027 w 9403420"/>
              <a:gd name="connsiteY14" fmla="*/ 0 h 1631216"/>
              <a:gd name="connsiteX15" fmla="*/ 8627638 w 9403420"/>
              <a:gd name="connsiteY15" fmla="*/ 0 h 1631216"/>
              <a:gd name="connsiteX16" fmla="*/ 9403420 w 9403420"/>
              <a:gd name="connsiteY16" fmla="*/ 0 h 1631216"/>
              <a:gd name="connsiteX17" fmla="*/ 9403420 w 9403420"/>
              <a:gd name="connsiteY17" fmla="*/ 543739 h 1631216"/>
              <a:gd name="connsiteX18" fmla="*/ 9403420 w 9403420"/>
              <a:gd name="connsiteY18" fmla="*/ 1103789 h 1631216"/>
              <a:gd name="connsiteX19" fmla="*/ 9403420 w 9403420"/>
              <a:gd name="connsiteY19" fmla="*/ 1631216 h 1631216"/>
              <a:gd name="connsiteX20" fmla="*/ 8721672 w 9403420"/>
              <a:gd name="connsiteY20" fmla="*/ 1631216 h 1631216"/>
              <a:gd name="connsiteX21" fmla="*/ 8322027 w 9403420"/>
              <a:gd name="connsiteY21" fmla="*/ 1631216 h 1631216"/>
              <a:gd name="connsiteX22" fmla="*/ 8016416 w 9403420"/>
              <a:gd name="connsiteY22" fmla="*/ 1631216 h 1631216"/>
              <a:gd name="connsiteX23" fmla="*/ 7240633 w 9403420"/>
              <a:gd name="connsiteY23" fmla="*/ 1631216 h 1631216"/>
              <a:gd name="connsiteX24" fmla="*/ 6840988 w 9403420"/>
              <a:gd name="connsiteY24" fmla="*/ 1631216 h 1631216"/>
              <a:gd name="connsiteX25" fmla="*/ 6065206 w 9403420"/>
              <a:gd name="connsiteY25" fmla="*/ 1631216 h 1631216"/>
              <a:gd name="connsiteX26" fmla="*/ 5289424 w 9403420"/>
              <a:gd name="connsiteY26" fmla="*/ 1631216 h 1631216"/>
              <a:gd name="connsiteX27" fmla="*/ 4701710 w 9403420"/>
              <a:gd name="connsiteY27" fmla="*/ 1631216 h 1631216"/>
              <a:gd name="connsiteX28" fmla="*/ 4208030 w 9403420"/>
              <a:gd name="connsiteY28" fmla="*/ 1631216 h 1631216"/>
              <a:gd name="connsiteX29" fmla="*/ 3526283 w 9403420"/>
              <a:gd name="connsiteY29" fmla="*/ 1631216 h 1631216"/>
              <a:gd name="connsiteX30" fmla="*/ 3220671 w 9403420"/>
              <a:gd name="connsiteY30" fmla="*/ 1631216 h 1631216"/>
              <a:gd name="connsiteX31" fmla="*/ 2444889 w 9403420"/>
              <a:gd name="connsiteY31" fmla="*/ 1631216 h 1631216"/>
              <a:gd name="connsiteX32" fmla="*/ 2045244 w 9403420"/>
              <a:gd name="connsiteY32" fmla="*/ 1631216 h 1631216"/>
              <a:gd name="connsiteX33" fmla="*/ 1363496 w 9403420"/>
              <a:gd name="connsiteY33" fmla="*/ 1631216 h 1631216"/>
              <a:gd name="connsiteX34" fmla="*/ 1057885 w 9403420"/>
              <a:gd name="connsiteY34" fmla="*/ 1631216 h 1631216"/>
              <a:gd name="connsiteX35" fmla="*/ 0 w 9403420"/>
              <a:gd name="connsiteY35" fmla="*/ 1631216 h 1631216"/>
              <a:gd name="connsiteX36" fmla="*/ 0 w 9403420"/>
              <a:gd name="connsiteY36" fmla="*/ 1120102 h 1631216"/>
              <a:gd name="connsiteX37" fmla="*/ 0 w 9403420"/>
              <a:gd name="connsiteY37" fmla="*/ 560051 h 1631216"/>
              <a:gd name="connsiteX38" fmla="*/ 0 w 9403420"/>
              <a:gd name="connsiteY38" fmla="*/ 0 h 163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9403420" h="1631216" extrusionOk="0">
                <a:moveTo>
                  <a:pt x="0" y="0"/>
                </a:moveTo>
                <a:cubicBezTo>
                  <a:pt x="148752" y="-61574"/>
                  <a:pt x="447382" y="13324"/>
                  <a:pt x="681748" y="0"/>
                </a:cubicBezTo>
                <a:cubicBezTo>
                  <a:pt x="916114" y="-13324"/>
                  <a:pt x="1062816" y="4758"/>
                  <a:pt x="1175428" y="0"/>
                </a:cubicBezTo>
                <a:cubicBezTo>
                  <a:pt x="1288040" y="-4758"/>
                  <a:pt x="1607368" y="13022"/>
                  <a:pt x="1951210" y="0"/>
                </a:cubicBezTo>
                <a:cubicBezTo>
                  <a:pt x="2295052" y="-13022"/>
                  <a:pt x="2136371" y="11666"/>
                  <a:pt x="2256821" y="0"/>
                </a:cubicBezTo>
                <a:cubicBezTo>
                  <a:pt x="2377271" y="-11666"/>
                  <a:pt x="2561663" y="12462"/>
                  <a:pt x="2844535" y="0"/>
                </a:cubicBezTo>
                <a:cubicBezTo>
                  <a:pt x="3127407" y="-12462"/>
                  <a:pt x="3381629" y="37703"/>
                  <a:pt x="3620317" y="0"/>
                </a:cubicBezTo>
                <a:cubicBezTo>
                  <a:pt x="3859005" y="-37703"/>
                  <a:pt x="3938616" y="6148"/>
                  <a:pt x="4113996" y="0"/>
                </a:cubicBezTo>
                <a:cubicBezTo>
                  <a:pt x="4289376" y="-6148"/>
                  <a:pt x="4522888" y="45318"/>
                  <a:pt x="4701710" y="0"/>
                </a:cubicBezTo>
                <a:cubicBezTo>
                  <a:pt x="4880532" y="-45318"/>
                  <a:pt x="5188539" y="27625"/>
                  <a:pt x="5383458" y="0"/>
                </a:cubicBezTo>
                <a:cubicBezTo>
                  <a:pt x="5578377" y="-27625"/>
                  <a:pt x="5699175" y="12641"/>
                  <a:pt x="5877138" y="0"/>
                </a:cubicBezTo>
                <a:cubicBezTo>
                  <a:pt x="6055101" y="-12641"/>
                  <a:pt x="6265132" y="47061"/>
                  <a:pt x="6558885" y="0"/>
                </a:cubicBezTo>
                <a:cubicBezTo>
                  <a:pt x="6852638" y="-47061"/>
                  <a:pt x="7087590" y="1649"/>
                  <a:pt x="7240633" y="0"/>
                </a:cubicBezTo>
                <a:cubicBezTo>
                  <a:pt x="7393676" y="-1649"/>
                  <a:pt x="7728696" y="34459"/>
                  <a:pt x="7922381" y="0"/>
                </a:cubicBezTo>
                <a:cubicBezTo>
                  <a:pt x="8116066" y="-34459"/>
                  <a:pt x="8223587" y="39161"/>
                  <a:pt x="8322027" y="0"/>
                </a:cubicBezTo>
                <a:cubicBezTo>
                  <a:pt x="8420467" y="-39161"/>
                  <a:pt x="8500857" y="27897"/>
                  <a:pt x="8627638" y="0"/>
                </a:cubicBezTo>
                <a:cubicBezTo>
                  <a:pt x="8754419" y="-27897"/>
                  <a:pt x="9043321" y="54666"/>
                  <a:pt x="9403420" y="0"/>
                </a:cubicBezTo>
                <a:cubicBezTo>
                  <a:pt x="9412228" y="227376"/>
                  <a:pt x="9363034" y="294314"/>
                  <a:pt x="9403420" y="543739"/>
                </a:cubicBezTo>
                <a:cubicBezTo>
                  <a:pt x="9443806" y="793164"/>
                  <a:pt x="9374439" y="867020"/>
                  <a:pt x="9403420" y="1103789"/>
                </a:cubicBezTo>
                <a:cubicBezTo>
                  <a:pt x="9432401" y="1340558"/>
                  <a:pt x="9379683" y="1471364"/>
                  <a:pt x="9403420" y="1631216"/>
                </a:cubicBezTo>
                <a:cubicBezTo>
                  <a:pt x="9125349" y="1666938"/>
                  <a:pt x="9022233" y="1611753"/>
                  <a:pt x="8721672" y="1631216"/>
                </a:cubicBezTo>
                <a:cubicBezTo>
                  <a:pt x="8421111" y="1650679"/>
                  <a:pt x="8473424" y="1620902"/>
                  <a:pt x="8322027" y="1631216"/>
                </a:cubicBezTo>
                <a:cubicBezTo>
                  <a:pt x="8170630" y="1641530"/>
                  <a:pt x="8157590" y="1611874"/>
                  <a:pt x="8016416" y="1631216"/>
                </a:cubicBezTo>
                <a:cubicBezTo>
                  <a:pt x="7875242" y="1650558"/>
                  <a:pt x="7486493" y="1600277"/>
                  <a:pt x="7240633" y="1631216"/>
                </a:cubicBezTo>
                <a:cubicBezTo>
                  <a:pt x="6994773" y="1662155"/>
                  <a:pt x="6930944" y="1602555"/>
                  <a:pt x="6840988" y="1631216"/>
                </a:cubicBezTo>
                <a:cubicBezTo>
                  <a:pt x="6751033" y="1659877"/>
                  <a:pt x="6445522" y="1611258"/>
                  <a:pt x="6065206" y="1631216"/>
                </a:cubicBezTo>
                <a:cubicBezTo>
                  <a:pt x="5684890" y="1651174"/>
                  <a:pt x="5522045" y="1613621"/>
                  <a:pt x="5289424" y="1631216"/>
                </a:cubicBezTo>
                <a:cubicBezTo>
                  <a:pt x="5056803" y="1648811"/>
                  <a:pt x="4881999" y="1589075"/>
                  <a:pt x="4701710" y="1631216"/>
                </a:cubicBezTo>
                <a:cubicBezTo>
                  <a:pt x="4521421" y="1673357"/>
                  <a:pt x="4316642" y="1619653"/>
                  <a:pt x="4208030" y="1631216"/>
                </a:cubicBezTo>
                <a:cubicBezTo>
                  <a:pt x="4099418" y="1642779"/>
                  <a:pt x="3783984" y="1582550"/>
                  <a:pt x="3526283" y="1631216"/>
                </a:cubicBezTo>
                <a:cubicBezTo>
                  <a:pt x="3268582" y="1679882"/>
                  <a:pt x="3351943" y="1608852"/>
                  <a:pt x="3220671" y="1631216"/>
                </a:cubicBezTo>
                <a:cubicBezTo>
                  <a:pt x="3089399" y="1653580"/>
                  <a:pt x="2619731" y="1571836"/>
                  <a:pt x="2444889" y="1631216"/>
                </a:cubicBezTo>
                <a:cubicBezTo>
                  <a:pt x="2270047" y="1690596"/>
                  <a:pt x="2226371" y="1613262"/>
                  <a:pt x="2045244" y="1631216"/>
                </a:cubicBezTo>
                <a:cubicBezTo>
                  <a:pt x="1864117" y="1649170"/>
                  <a:pt x="1601206" y="1556429"/>
                  <a:pt x="1363496" y="1631216"/>
                </a:cubicBezTo>
                <a:cubicBezTo>
                  <a:pt x="1125786" y="1706003"/>
                  <a:pt x="1172415" y="1596493"/>
                  <a:pt x="1057885" y="1631216"/>
                </a:cubicBezTo>
                <a:cubicBezTo>
                  <a:pt x="943355" y="1665939"/>
                  <a:pt x="318641" y="1540168"/>
                  <a:pt x="0" y="1631216"/>
                </a:cubicBezTo>
                <a:cubicBezTo>
                  <a:pt x="-1374" y="1460116"/>
                  <a:pt x="2946" y="1284490"/>
                  <a:pt x="0" y="1120102"/>
                </a:cubicBezTo>
                <a:cubicBezTo>
                  <a:pt x="-2946" y="955714"/>
                  <a:pt x="46926" y="715237"/>
                  <a:pt x="0" y="560051"/>
                </a:cubicBezTo>
                <a:cubicBezTo>
                  <a:pt x="-46926" y="404865"/>
                  <a:pt x="25543" y="146939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2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36388792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en-US" sz="1200" b="1" u="sng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3. Prominence = β·STD</a:t>
            </a:r>
          </a:p>
          <a:p>
            <a:endParaRPr lang="en-US" sz="1200" b="1" u="sng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prominence=𝛽⋅𝜎</a:t>
            </a:r>
          </a:p>
          <a:p>
            <a:endParaRPr lang="en-US" sz="1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Prominence ensures the peak stands out relative to neighbors.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Setting it as a fraction of signal variability accounts for noise.</a:t>
            </a:r>
            <a:endParaRPr lang="en-US" sz="12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8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Reference: </a:t>
            </a:r>
            <a:r>
              <a:rPr lang="en-US" sz="8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Scholkmann</a:t>
            </a:r>
            <a:r>
              <a:rPr lang="en-US" sz="8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 F., Boss, J., &amp; Wolf, M. (2012). An Efficient Algorithm for Automatic Peak Detection in Noisy Periodic and Quasi-Periodic Signals. Algorithms, 5(4), 588–603. https://doi.org/10.3390/a5040588</a:t>
            </a:r>
            <a:endParaRPr lang="en-US" sz="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783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2750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latin typeface="Caladea"/>
                <a:ea typeface="HY견고딕" pitchFamily="18" charset="-127"/>
              </a:rPr>
              <a:t>Adaptive Tunning Mechanism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476398-AE04-8425-0422-AA0A0139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620E9F-B00B-928F-5409-700060CEA5F5}"/>
              </a:ext>
            </a:extLst>
          </p:cNvPr>
          <p:cNvSpPr txBox="1"/>
          <p:nvPr/>
        </p:nvSpPr>
        <p:spPr>
          <a:xfrm>
            <a:off x="492152" y="1294361"/>
            <a:ext cx="4248472" cy="954107"/>
          </a:xfrm>
          <a:prstGeom prst="rect">
            <a:avLst/>
          </a:prstGeom>
          <a:noFill/>
          <a:ln w="28575">
            <a:solidFill>
              <a:srgbClr val="FB7405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peaks, properties 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8A9FF"/>
                </a:solidFill>
                <a:effectLst/>
                <a:latin typeface="Consolas" panose="020B0609020204030204" pitchFamily="49" charset="0"/>
              </a:rPr>
              <a:t>find_peaks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28A9FF"/>
                </a:solidFill>
                <a:effectLst/>
                <a:latin typeface="Consolas" panose="020B0609020204030204" pitchFamily="49" charset="0"/>
              </a:rPr>
              <a:t>signal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lvl="1"/>
            <a:r>
              <a:rPr lang="en-US" sz="1400" b="0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     distance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 err="1">
                <a:solidFill>
                  <a:srgbClr val="28A9FF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lvl="1"/>
            <a:r>
              <a:rPr lang="en-US" sz="1400" b="0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   prominence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28A9FF"/>
                </a:solidFill>
                <a:effectLst/>
                <a:latin typeface="Consolas" panose="020B0609020204030204" pitchFamily="49" charset="0"/>
              </a:rPr>
              <a:t>prominence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28A9FF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pPr lvl="1"/>
            <a:r>
              <a:rPr lang="en-US" sz="1400" b="0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       height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28A9FF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C790A7-757C-8DB6-3261-29795B15883D}"/>
              </a:ext>
            </a:extLst>
          </p:cNvPr>
          <p:cNvSpPr txBox="1"/>
          <p:nvPr/>
        </p:nvSpPr>
        <p:spPr>
          <a:xfrm>
            <a:off x="378151" y="2473800"/>
            <a:ext cx="4476474" cy="4616648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Adaptive Mechanism</a:t>
            </a:r>
          </a:p>
          <a:p>
            <a:pPr algn="ctr"/>
            <a:endParaRPr lang="en-US" sz="1400" b="0" dirty="0">
              <a:solidFill>
                <a:srgbClr val="FF478D"/>
              </a:solidFill>
              <a:effectLst/>
              <a:latin typeface="Consolas" panose="020B0609020204030204" pitchFamily="49" charset="0"/>
            </a:endParaRPr>
          </a:p>
          <a:p>
            <a:pPr algn="ctr"/>
            <a:endParaRPr lang="en-US" sz="1400" b="0" dirty="0">
              <a:solidFill>
                <a:srgbClr val="6160A4"/>
              </a:solidFill>
              <a:effectLst/>
              <a:latin typeface="Consolas" panose="020B0609020204030204" pitchFamily="49" charset="0"/>
            </a:endParaRPr>
          </a:p>
          <a:p>
            <a:pPr algn="ctr"/>
            <a:endParaRPr lang="en-US" sz="1400" dirty="0">
              <a:solidFill>
                <a:srgbClr val="6160A4"/>
              </a:solidFill>
              <a:latin typeface="Consolas" panose="020B0609020204030204" pitchFamily="49" charset="0"/>
            </a:endParaRPr>
          </a:p>
          <a:p>
            <a:pPr algn="ctr"/>
            <a:endParaRPr lang="en-US" sz="1400" b="0" dirty="0">
              <a:solidFill>
                <a:srgbClr val="6160A4"/>
              </a:solidFill>
              <a:effectLst/>
              <a:latin typeface="Consolas" panose="020B0609020204030204" pitchFamily="49" charset="0"/>
            </a:endParaRPr>
          </a:p>
          <a:p>
            <a:pPr algn="ctr"/>
            <a:endParaRPr lang="en-US" sz="1400" dirty="0">
              <a:solidFill>
                <a:srgbClr val="6160A4"/>
              </a:solidFill>
              <a:latin typeface="Consolas" panose="020B0609020204030204" pitchFamily="49" charset="0"/>
            </a:endParaRPr>
          </a:p>
          <a:p>
            <a:pPr algn="ctr"/>
            <a:endParaRPr lang="en-US" sz="1400" b="0" dirty="0">
              <a:solidFill>
                <a:srgbClr val="6160A4"/>
              </a:solidFill>
              <a:effectLst/>
              <a:latin typeface="Consolas" panose="020B0609020204030204" pitchFamily="49" charset="0"/>
            </a:endParaRPr>
          </a:p>
          <a:p>
            <a:pPr algn="ctr"/>
            <a:endParaRPr lang="en-US" sz="1400" dirty="0">
              <a:solidFill>
                <a:srgbClr val="6160A4"/>
              </a:solidFill>
              <a:latin typeface="Consolas" panose="020B0609020204030204" pitchFamily="49" charset="0"/>
            </a:endParaRPr>
          </a:p>
          <a:p>
            <a:pPr algn="ctr"/>
            <a:endParaRPr lang="en-US" sz="1400" b="0" dirty="0">
              <a:solidFill>
                <a:srgbClr val="6160A4"/>
              </a:solidFill>
              <a:effectLst/>
              <a:latin typeface="Consolas" panose="020B0609020204030204" pitchFamily="49" charset="0"/>
            </a:endParaRPr>
          </a:p>
          <a:p>
            <a:pPr algn="ctr"/>
            <a:endParaRPr lang="en-US" sz="1400" b="1" dirty="0">
              <a:solidFill>
                <a:srgbClr val="00B050"/>
              </a:solidFill>
              <a:latin typeface="Caladea" panose="020B0600000101010101"/>
            </a:endParaRPr>
          </a:p>
          <a:p>
            <a:pPr algn="ctr"/>
            <a:endParaRPr lang="en-US" sz="1400" b="1" dirty="0">
              <a:solidFill>
                <a:srgbClr val="00B050"/>
              </a:solidFill>
              <a:latin typeface="Caladea" panose="020B0600000101010101"/>
            </a:endParaRPr>
          </a:p>
          <a:p>
            <a:pPr algn="ctr"/>
            <a:endParaRPr lang="en-US" sz="1400" b="1" dirty="0">
              <a:solidFill>
                <a:srgbClr val="00B050"/>
              </a:solidFill>
              <a:latin typeface="Caladea" panose="020B0600000101010101"/>
            </a:endParaRPr>
          </a:p>
          <a:p>
            <a:pPr algn="ctr"/>
            <a:endParaRPr lang="en-US" sz="1400" b="1" dirty="0">
              <a:solidFill>
                <a:srgbClr val="00B050"/>
              </a:solidFill>
              <a:latin typeface="Caladea" panose="020B0600000101010101"/>
            </a:endParaRPr>
          </a:p>
          <a:p>
            <a:pPr algn="ctr"/>
            <a:endParaRPr lang="en-US" sz="1400" b="1" dirty="0">
              <a:solidFill>
                <a:srgbClr val="00B050"/>
              </a:solidFill>
              <a:latin typeface="Caladea" panose="020B0600000101010101"/>
            </a:endParaRPr>
          </a:p>
          <a:p>
            <a:pPr algn="ctr"/>
            <a:endParaRPr lang="en-US" sz="1400" b="1" dirty="0">
              <a:solidFill>
                <a:srgbClr val="00B050"/>
              </a:solidFill>
              <a:latin typeface="Caladea" panose="020B0600000101010101"/>
            </a:endParaRPr>
          </a:p>
          <a:p>
            <a:pPr algn="ctr"/>
            <a:endParaRPr lang="en-US" sz="1400" b="1" dirty="0">
              <a:solidFill>
                <a:srgbClr val="00B050"/>
              </a:solidFill>
              <a:latin typeface="Caladea" panose="020B0600000101010101"/>
            </a:endParaRPr>
          </a:p>
          <a:p>
            <a:pPr algn="ctr"/>
            <a:endParaRPr lang="en-US" sz="1400" b="1" dirty="0">
              <a:solidFill>
                <a:srgbClr val="00B050"/>
              </a:solidFill>
              <a:latin typeface="Caladea" panose="020B0600000101010101"/>
            </a:endParaRPr>
          </a:p>
          <a:p>
            <a:pPr algn="ctr"/>
            <a:endParaRPr lang="en-US" sz="1400" b="1" dirty="0">
              <a:solidFill>
                <a:srgbClr val="00B050"/>
              </a:solidFill>
              <a:latin typeface="Caladea" panose="020B0600000101010101"/>
            </a:endParaRPr>
          </a:p>
          <a:p>
            <a:pPr algn="ctr"/>
            <a:endParaRPr lang="en-US" sz="1400" b="1" dirty="0">
              <a:solidFill>
                <a:srgbClr val="00B050"/>
              </a:solidFill>
              <a:latin typeface="Caladea" panose="020B0600000101010101"/>
            </a:endParaRPr>
          </a:p>
          <a:p>
            <a:pPr algn="ctr"/>
            <a:r>
              <a:rPr lang="en-US" sz="1400" b="1" dirty="0">
                <a:solidFill>
                  <a:srgbClr val="00B050"/>
                </a:solidFill>
                <a:latin typeface="Caladea" panose="020B0600000101010101"/>
              </a:rPr>
              <a:t>[Adaptive]</a:t>
            </a:r>
            <a:endParaRPr lang="en-US" sz="1400" b="1" dirty="0">
              <a:solidFill>
                <a:srgbClr val="00B050"/>
              </a:solidFill>
              <a:effectLst/>
              <a:latin typeface="Caladea" panose="020B0600000101010101"/>
            </a:endParaRPr>
          </a:p>
          <a:p>
            <a:endParaRPr lang="en-US" sz="1400" b="0" dirty="0">
              <a:solidFill>
                <a:srgbClr val="6160A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EA0079-D04B-F7A3-853E-37D74B5E7373}"/>
              </a:ext>
            </a:extLst>
          </p:cNvPr>
          <p:cNvSpPr txBox="1"/>
          <p:nvPr/>
        </p:nvSpPr>
        <p:spPr>
          <a:xfrm>
            <a:off x="6540945" y="1078918"/>
            <a:ext cx="3312368" cy="1384995"/>
          </a:xfrm>
          <a:prstGeom prst="rect">
            <a:avLst/>
          </a:prstGeom>
          <a:noFill/>
          <a:ln w="28575">
            <a:solidFill>
              <a:srgbClr val="FB7405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28A9FF"/>
                </a:solidFill>
                <a:latin typeface="Consolas" panose="020B0609020204030204" pitchFamily="49" charset="0"/>
              </a:rPr>
              <a:t>a</a:t>
            </a:r>
            <a:r>
              <a:rPr lang="en-US" sz="1400" b="0" dirty="0" err="1">
                <a:solidFill>
                  <a:srgbClr val="28A9FF"/>
                </a:solidFill>
                <a:effectLst/>
                <a:latin typeface="Consolas" panose="020B0609020204030204" pitchFamily="49" charset="0"/>
              </a:rPr>
              <a:t>mpd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signal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28A9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8A9FF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sz="1400" b="0" dirty="0" err="1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28A9FF"/>
                </a:solidFill>
                <a:effectLst/>
                <a:latin typeface="Consolas" panose="020B0609020204030204" pitchFamily="49" charset="0"/>
              </a:rPr>
              <a:t>ndarray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fps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28A9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dirty="0">
                <a:solidFill>
                  <a:srgbClr val="28A9FF"/>
                </a:solidFill>
                <a:latin typeface="Consolas" panose="020B0609020204030204" pitchFamily="49" charset="0"/>
              </a:rPr>
              <a:t>	</a:t>
            </a:r>
            <a:r>
              <a:rPr lang="en-US" sz="1400" b="0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28A9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A95E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28A9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28A9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62C2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endParaRPr lang="en-US" sz="1400" dirty="0">
              <a:solidFill>
                <a:srgbClr val="6160A4"/>
              </a:solidFill>
              <a:latin typeface="Consolas" panose="020B0609020204030204" pitchFamily="49" charset="0"/>
            </a:endParaRPr>
          </a:p>
          <a:p>
            <a:r>
              <a:rPr lang="pt-BR" sz="1400" b="0" dirty="0">
                <a:effectLst/>
                <a:latin typeface="Consolas" panose="020B0609020204030204" pitchFamily="49" charset="0"/>
              </a:rPr>
              <a:t>N</a:t>
            </a:r>
            <a:r>
              <a:rPr lang="pt-BR" sz="1400" b="0" dirty="0">
                <a:solidFill>
                  <a:srgbClr val="28A9FF"/>
                </a:solidFill>
                <a:effectLst/>
                <a:latin typeface="Consolas" panose="020B0609020204030204" pitchFamily="49" charset="0"/>
              </a:rPr>
              <a:t> = Signal Length</a:t>
            </a:r>
            <a:endParaRPr lang="en-US" sz="1400" dirty="0">
              <a:solidFill>
                <a:srgbClr val="6160A4"/>
              </a:solidFill>
              <a:latin typeface="Consolas" panose="020B0609020204030204" pitchFamily="49" charset="0"/>
            </a:endParaRPr>
          </a:p>
          <a:p>
            <a:r>
              <a:rPr lang="pt-BR" sz="1400" b="0" dirty="0">
                <a:effectLst/>
                <a:latin typeface="Consolas" panose="020B0609020204030204" pitchFamily="49" charset="0"/>
              </a:rPr>
              <a:t>L</a:t>
            </a:r>
            <a:r>
              <a:rPr lang="pt-BR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A95E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400" b="0" dirty="0">
                <a:solidFill>
                  <a:srgbClr val="28A9FF"/>
                </a:solidFill>
                <a:effectLst/>
                <a:latin typeface="Consolas" panose="020B0609020204030204" pitchFamily="49" charset="0"/>
              </a:rPr>
              <a:t>N  </a:t>
            </a:r>
            <a:r>
              <a:rPr lang="pt-BR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400" b="0" dirty="0">
                <a:solidFill>
                  <a:srgbClr val="28A9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1400" b="0" dirty="0">
                <a:solidFill>
                  <a:srgbClr val="28A9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)</a:t>
            </a:r>
            <a:endParaRPr lang="pt-BR" sz="14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19320C-B944-8786-92DF-3BC47EA04648}"/>
              </a:ext>
            </a:extLst>
          </p:cNvPr>
          <p:cNvSpPr txBox="1"/>
          <p:nvPr/>
        </p:nvSpPr>
        <p:spPr>
          <a:xfrm>
            <a:off x="6269955" y="3490738"/>
            <a:ext cx="3888775" cy="2462213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Adaptive Mechanism</a:t>
            </a:r>
          </a:p>
          <a:p>
            <a:pPr algn="ctr"/>
            <a:endParaRPr lang="en-US" sz="1400" b="0" dirty="0">
              <a:solidFill>
                <a:srgbClr val="FF478D"/>
              </a:solidFill>
              <a:effectLst/>
              <a:latin typeface="Consolas" panose="020B0609020204030204" pitchFamily="49" charset="0"/>
            </a:endParaRPr>
          </a:p>
          <a:p>
            <a:pPr algn="ctr"/>
            <a:endParaRPr lang="en-US" sz="1400" b="0" dirty="0">
              <a:solidFill>
                <a:srgbClr val="FF478D"/>
              </a:solidFill>
              <a:effectLst/>
              <a:latin typeface="Consolas" panose="020B0609020204030204" pitchFamily="49" charset="0"/>
            </a:endParaRPr>
          </a:p>
          <a:p>
            <a:pPr algn="ctr"/>
            <a:endParaRPr lang="en-US" sz="1400" dirty="0">
              <a:solidFill>
                <a:srgbClr val="FF478D"/>
              </a:solidFill>
              <a:latin typeface="Consolas" panose="020B0609020204030204" pitchFamily="49" charset="0"/>
            </a:endParaRPr>
          </a:p>
          <a:p>
            <a:pPr algn="ctr"/>
            <a:endParaRPr lang="en-US" sz="1400" b="0" dirty="0">
              <a:solidFill>
                <a:srgbClr val="FF478D"/>
              </a:solidFill>
              <a:effectLst/>
              <a:latin typeface="Consolas" panose="020B0609020204030204" pitchFamily="49" charset="0"/>
            </a:endParaRPr>
          </a:p>
          <a:p>
            <a:pPr algn="ctr"/>
            <a:endParaRPr lang="en-US" sz="1400" dirty="0">
              <a:solidFill>
                <a:srgbClr val="FF478D"/>
              </a:solidFill>
              <a:latin typeface="Consolas" panose="020B0609020204030204" pitchFamily="49" charset="0"/>
            </a:endParaRPr>
          </a:p>
          <a:p>
            <a:pPr algn="ctr"/>
            <a:endParaRPr lang="en-US" sz="1400" b="0" dirty="0">
              <a:solidFill>
                <a:srgbClr val="6160A4"/>
              </a:solidFill>
              <a:effectLst/>
              <a:latin typeface="Consolas" panose="020B0609020204030204" pitchFamily="49" charset="0"/>
            </a:endParaRPr>
          </a:p>
          <a:p>
            <a:pPr algn="ctr"/>
            <a:endParaRPr lang="en-US" sz="1400" b="0" dirty="0">
              <a:solidFill>
                <a:srgbClr val="6160A4"/>
              </a:solidFill>
              <a:effectLst/>
              <a:latin typeface="Consolas" panose="020B0609020204030204" pitchFamily="49" charset="0"/>
            </a:endParaRPr>
          </a:p>
          <a:p>
            <a:pPr algn="ctr"/>
            <a:endParaRPr lang="en-US" sz="1400" b="0" dirty="0">
              <a:solidFill>
                <a:srgbClr val="6160A4"/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en-US" sz="1400" b="1" dirty="0">
                <a:solidFill>
                  <a:srgbClr val="00B050"/>
                </a:solidFill>
                <a:latin typeface="Caladea" panose="020B0600000101010101"/>
              </a:rPr>
              <a:t>[Adaptive]</a:t>
            </a:r>
            <a:endParaRPr lang="en-US" sz="1400" b="1" dirty="0">
              <a:solidFill>
                <a:srgbClr val="00B050"/>
              </a:solidFill>
              <a:effectLst/>
              <a:latin typeface="Caladea" panose="020B0600000101010101"/>
            </a:endParaRPr>
          </a:p>
          <a:p>
            <a:endParaRPr lang="en-US" sz="1400" b="0" dirty="0">
              <a:solidFill>
                <a:srgbClr val="6160A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66140E-3BAF-3F9D-4152-A75C7928F5D9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2616388" y="2248468"/>
            <a:ext cx="0" cy="2253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03A0BE-A523-9385-36F1-0CD037558C98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8197129" y="2463913"/>
            <a:ext cx="17214" cy="10268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8E5AB84-A401-B6B2-D726-6D600BF2A5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764" y="4721845"/>
            <a:ext cx="2977156" cy="50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0BAE6A-A4CA-5901-9709-64603F6E48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262" y="2855199"/>
            <a:ext cx="2304255" cy="4875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DEEF622-A8AB-CD17-ABFA-1525C49119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93" y="3596695"/>
            <a:ext cx="3211391" cy="7658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6BB2A84-2E0B-D745-FB10-837D288F91C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97" y="4529278"/>
            <a:ext cx="2253582" cy="6790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CD2B38-E148-AD8F-1529-7BB8D3AE977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734" y="5541592"/>
            <a:ext cx="1770990" cy="2207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F31803-DC57-F447-85F9-1AF55EFD170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734" y="6045885"/>
            <a:ext cx="1770991" cy="2063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0A072E6-316A-7CCA-A58A-3501A8CD8BC4}"/>
              </a:ext>
            </a:extLst>
          </p:cNvPr>
          <p:cNvSpPr txBox="1"/>
          <p:nvPr/>
        </p:nvSpPr>
        <p:spPr>
          <a:xfrm rot="5400000">
            <a:off x="3464766" y="4521789"/>
            <a:ext cx="2386785" cy="400110"/>
          </a:xfrm>
          <a:prstGeom prst="rect">
            <a:avLst/>
          </a:prstGeom>
          <a:noFill/>
          <a:ln w="28575">
            <a:solidFill>
              <a:srgbClr val="FB7405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Signal Amplitude </a:t>
            </a:r>
            <a:r>
              <a:rPr lang="en-US" b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∝</a:t>
            </a:r>
            <a:r>
              <a:rPr lang="en-US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𝜎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8966C63-DA0F-EFAA-EF3D-8D2C0240952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920" y="3934797"/>
            <a:ext cx="1792274" cy="50567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38307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2750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latin typeface="Caladea"/>
                <a:ea typeface="HY견고딕" pitchFamily="18" charset="-127"/>
              </a:rPr>
              <a:t>PURE Dataset Result Summery Using Adaptive </a:t>
            </a:r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latin typeface="Caladea"/>
                <a:ea typeface="HY견고딕" pitchFamily="18" charset="-127"/>
              </a:rPr>
              <a:t>[CHROM]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476398-AE04-8425-0422-AA0A0139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B5FD7F-65B6-0499-D811-2D44B58ACA29}"/>
              </a:ext>
            </a:extLst>
          </p:cNvPr>
          <p:cNvSpPr txBox="1"/>
          <p:nvPr/>
        </p:nvSpPr>
        <p:spPr>
          <a:xfrm>
            <a:off x="430769" y="1414401"/>
            <a:ext cx="979054" cy="30777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FF478D"/>
                </a:solidFill>
                <a:latin typeface="Consolas" panose="020B0609020204030204" pitchFamily="49" charset="0"/>
              </a:rPr>
              <a:t>Steady</a:t>
            </a:r>
            <a:r>
              <a:rPr lang="en-US" sz="1400" b="1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045DEE-D25E-BEE8-530D-85D4B8665CF5}"/>
              </a:ext>
            </a:extLst>
          </p:cNvPr>
          <p:cNvSpPr txBox="1"/>
          <p:nvPr/>
        </p:nvSpPr>
        <p:spPr>
          <a:xfrm>
            <a:off x="3944242" y="1390167"/>
            <a:ext cx="979054" cy="30777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Tal</a:t>
            </a:r>
            <a:r>
              <a:rPr lang="en-US" sz="1400" b="1" dirty="0">
                <a:solidFill>
                  <a:srgbClr val="FF478D"/>
                </a:solidFill>
                <a:latin typeface="Consolas" panose="020B0609020204030204" pitchFamily="49" charset="0"/>
              </a:rPr>
              <a:t>king</a:t>
            </a:r>
            <a:r>
              <a:rPr lang="en-US" sz="1400" b="1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90FB28-8B7A-0DBC-CA67-F8DBD2EA4BB4}"/>
              </a:ext>
            </a:extLst>
          </p:cNvPr>
          <p:cNvSpPr txBox="1"/>
          <p:nvPr/>
        </p:nvSpPr>
        <p:spPr>
          <a:xfrm>
            <a:off x="7457715" y="1434458"/>
            <a:ext cx="1978132" cy="30777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Slow Translation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0D53BF-A965-D291-9581-B3C70B695919}"/>
              </a:ext>
            </a:extLst>
          </p:cNvPr>
          <p:cNvSpPr txBox="1"/>
          <p:nvPr/>
        </p:nvSpPr>
        <p:spPr>
          <a:xfrm>
            <a:off x="7457715" y="4228899"/>
            <a:ext cx="1978132" cy="30777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FF478D"/>
                </a:solidFill>
                <a:latin typeface="Consolas" panose="020B0609020204030204" pitchFamily="49" charset="0"/>
              </a:rPr>
              <a:t>Fast</a:t>
            </a:r>
            <a:r>
              <a:rPr lang="en-US" sz="1400" b="1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 Translation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3D930C-27BC-B60C-8B2C-DB64CF7D397B}"/>
              </a:ext>
            </a:extLst>
          </p:cNvPr>
          <p:cNvSpPr txBox="1"/>
          <p:nvPr/>
        </p:nvSpPr>
        <p:spPr>
          <a:xfrm>
            <a:off x="420757" y="4277756"/>
            <a:ext cx="1978132" cy="30777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Small Rotation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051CDB-1C7D-B2B5-5EAD-3512BD234C85}"/>
              </a:ext>
            </a:extLst>
          </p:cNvPr>
          <p:cNvSpPr txBox="1"/>
          <p:nvPr/>
        </p:nvSpPr>
        <p:spPr>
          <a:xfrm>
            <a:off x="3944242" y="4277757"/>
            <a:ext cx="1978132" cy="30777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Medium Rotation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72665A4-3906-AE20-7073-2CDF8416B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315490"/>
              </p:ext>
            </p:extLst>
          </p:nvPr>
        </p:nvGraphicFramePr>
        <p:xfrm>
          <a:off x="341901" y="1836298"/>
          <a:ext cx="3098379" cy="817686"/>
        </p:xfrm>
        <a:graphic>
          <a:graphicData uri="http://schemas.openxmlformats.org/drawingml/2006/table">
            <a:tbl>
              <a:tblPr/>
              <a:tblGrid>
                <a:gridCol w="1224136">
                  <a:extLst>
                    <a:ext uri="{9D8B030D-6E8A-4147-A177-3AD203B41FA5}">
                      <a16:colId xmlns:a16="http://schemas.microsoft.com/office/drawing/2014/main" val="2411905026"/>
                    </a:ext>
                  </a:extLst>
                </a:gridCol>
                <a:gridCol w="902984">
                  <a:extLst>
                    <a:ext uri="{9D8B030D-6E8A-4147-A177-3AD203B41FA5}">
                      <a16:colId xmlns:a16="http://schemas.microsoft.com/office/drawing/2014/main" val="3734084384"/>
                    </a:ext>
                  </a:extLst>
                </a:gridCol>
                <a:gridCol w="971259">
                  <a:extLst>
                    <a:ext uri="{9D8B030D-6E8A-4147-A177-3AD203B41FA5}">
                      <a16:colId xmlns:a16="http://schemas.microsoft.com/office/drawing/2014/main" val="2187587374"/>
                    </a:ext>
                  </a:extLst>
                </a:gridCol>
              </a:tblGrid>
              <a:tr h="272562">
                <a:tc>
                  <a:txBody>
                    <a:bodyPr/>
                    <a:lstStyle/>
                    <a:p>
                      <a:r>
                        <a:rPr lang="en-US" sz="1100" b="1" dirty="0"/>
                        <a:t>Method</a:t>
                      </a:r>
                      <a:endParaRPr lang="en-US" sz="11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/>
                        <a:t>MAE</a:t>
                      </a:r>
                      <a:endParaRPr lang="en-US" sz="11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/>
                        <a:t>Std Dev</a:t>
                      </a:r>
                      <a:endParaRPr lang="en-US" sz="11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5160894"/>
                  </a:ext>
                </a:extLst>
              </a:tr>
              <a:tr h="272562">
                <a:tc>
                  <a:txBody>
                    <a:bodyPr/>
                    <a:lstStyle/>
                    <a:p>
                      <a:r>
                        <a:rPr lang="en-US" sz="1100" dirty="0" err="1"/>
                        <a:t>AMPD_Adaptive</a:t>
                      </a:r>
                      <a:endParaRPr lang="en-US" sz="11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24.393252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17.985039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6300637"/>
                  </a:ext>
                </a:extLst>
              </a:tr>
              <a:tr h="272562">
                <a:tc>
                  <a:txBody>
                    <a:bodyPr/>
                    <a:lstStyle/>
                    <a:p>
                      <a:r>
                        <a:rPr lang="en-US" sz="1100" b="1" dirty="0" err="1">
                          <a:solidFill>
                            <a:srgbClr val="00B050"/>
                          </a:solidFill>
                        </a:rPr>
                        <a:t>Scipy_Adaptive</a:t>
                      </a:r>
                      <a:endParaRPr lang="en-US" sz="11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rgbClr val="00B050"/>
                          </a:solidFill>
                        </a:rPr>
                        <a:t>2.893107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rgbClr val="00B050"/>
                          </a:solidFill>
                        </a:rPr>
                        <a:t>1.760998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705936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6723E38-226E-7254-1E92-CE45F78209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979199"/>
              </p:ext>
            </p:extLst>
          </p:nvPr>
        </p:nvGraphicFramePr>
        <p:xfrm>
          <a:off x="3889434" y="1832219"/>
          <a:ext cx="3118600" cy="777240"/>
        </p:xfrm>
        <a:graphic>
          <a:graphicData uri="http://schemas.openxmlformats.org/drawingml/2006/table">
            <a:tbl>
              <a:tblPr/>
              <a:tblGrid>
                <a:gridCol w="1296144">
                  <a:extLst>
                    <a:ext uri="{9D8B030D-6E8A-4147-A177-3AD203B41FA5}">
                      <a16:colId xmlns:a16="http://schemas.microsoft.com/office/drawing/2014/main" val="125290214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852353298"/>
                    </a:ext>
                  </a:extLst>
                </a:gridCol>
                <a:gridCol w="886352">
                  <a:extLst>
                    <a:ext uri="{9D8B030D-6E8A-4147-A177-3AD203B41FA5}">
                      <a16:colId xmlns:a16="http://schemas.microsoft.com/office/drawing/2014/main" val="17240549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100" b="1"/>
                        <a:t>Method</a:t>
                      </a:r>
                      <a:endParaRPr lang="en-US" sz="11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/>
                        <a:t>MAE</a:t>
                      </a:r>
                      <a:endParaRPr lang="en-US" sz="11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/>
                        <a:t>Std Dev</a:t>
                      </a:r>
                      <a:endParaRPr lang="en-US" sz="11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6529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 err="1"/>
                        <a:t>AMPD_Adaptive</a:t>
                      </a:r>
                      <a:endParaRPr lang="en-US" sz="11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22.956472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19.521787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8502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b="1" dirty="0" err="1">
                          <a:solidFill>
                            <a:srgbClr val="00B050"/>
                          </a:solidFill>
                        </a:rPr>
                        <a:t>Scipy_Adaptive</a:t>
                      </a:r>
                      <a:endParaRPr lang="en-US" sz="11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rgbClr val="00B050"/>
                          </a:solidFill>
                        </a:rPr>
                        <a:t>4.918641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rgbClr val="00B050"/>
                          </a:solidFill>
                        </a:rPr>
                        <a:t>4.137012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074519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B31C07F-5638-03ED-34E5-8E3F732198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961788"/>
              </p:ext>
            </p:extLst>
          </p:nvPr>
        </p:nvGraphicFramePr>
        <p:xfrm>
          <a:off x="7457188" y="1967071"/>
          <a:ext cx="3132591" cy="777240"/>
        </p:xfrm>
        <a:graphic>
          <a:graphicData uri="http://schemas.openxmlformats.org/drawingml/2006/table">
            <a:tbl>
              <a:tblPr/>
              <a:tblGrid>
                <a:gridCol w="1368152">
                  <a:extLst>
                    <a:ext uri="{9D8B030D-6E8A-4147-A177-3AD203B41FA5}">
                      <a16:colId xmlns:a16="http://schemas.microsoft.com/office/drawing/2014/main" val="749367003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111734762"/>
                    </a:ext>
                  </a:extLst>
                </a:gridCol>
                <a:gridCol w="828335">
                  <a:extLst>
                    <a:ext uri="{9D8B030D-6E8A-4147-A177-3AD203B41FA5}">
                      <a16:colId xmlns:a16="http://schemas.microsoft.com/office/drawing/2014/main" val="16093734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100" b="1"/>
                        <a:t>Method</a:t>
                      </a:r>
                      <a:endParaRPr lang="en-US" sz="11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/>
                        <a:t>MAE</a:t>
                      </a:r>
                      <a:endParaRPr lang="en-US" sz="11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/>
                        <a:t>Std Dev</a:t>
                      </a:r>
                      <a:endParaRPr lang="en-US" sz="11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5825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 err="1"/>
                        <a:t>AMPD_Adaptive</a:t>
                      </a:r>
                      <a:endParaRPr lang="en-US" sz="11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/>
                        <a:t>23.158704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15.384304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42016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b="1" dirty="0" err="1">
                          <a:solidFill>
                            <a:srgbClr val="00B050"/>
                          </a:solidFill>
                        </a:rPr>
                        <a:t>Scipy_Adaptive</a:t>
                      </a:r>
                      <a:endParaRPr lang="en-US" sz="11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rgbClr val="00B050"/>
                          </a:solidFill>
                        </a:rPr>
                        <a:t>3.372643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rgbClr val="00B050"/>
                          </a:solidFill>
                        </a:rPr>
                        <a:t>2.743749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749143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38E9A25-E8CA-F198-2AD7-D41D0C03E5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180550"/>
              </p:ext>
            </p:extLst>
          </p:nvPr>
        </p:nvGraphicFramePr>
        <p:xfrm>
          <a:off x="7457188" y="4882879"/>
          <a:ext cx="3069352" cy="777240"/>
        </p:xfrm>
        <a:graphic>
          <a:graphicData uri="http://schemas.openxmlformats.org/drawingml/2006/table">
            <a:tbl>
              <a:tblPr/>
              <a:tblGrid>
                <a:gridCol w="1296144">
                  <a:extLst>
                    <a:ext uri="{9D8B030D-6E8A-4147-A177-3AD203B41FA5}">
                      <a16:colId xmlns:a16="http://schemas.microsoft.com/office/drawing/2014/main" val="1883036979"/>
                    </a:ext>
                  </a:extLst>
                </a:gridCol>
                <a:gridCol w="852996">
                  <a:extLst>
                    <a:ext uri="{9D8B030D-6E8A-4147-A177-3AD203B41FA5}">
                      <a16:colId xmlns:a16="http://schemas.microsoft.com/office/drawing/2014/main" val="1877482231"/>
                    </a:ext>
                  </a:extLst>
                </a:gridCol>
                <a:gridCol w="920212">
                  <a:extLst>
                    <a:ext uri="{9D8B030D-6E8A-4147-A177-3AD203B41FA5}">
                      <a16:colId xmlns:a16="http://schemas.microsoft.com/office/drawing/2014/main" val="25464983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100" b="1"/>
                        <a:t>Method</a:t>
                      </a:r>
                      <a:endParaRPr lang="en-US" sz="11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/>
                        <a:t>MAE</a:t>
                      </a:r>
                      <a:endParaRPr lang="en-US" sz="11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/>
                        <a:t>Std Dev</a:t>
                      </a:r>
                      <a:endParaRPr lang="en-US" sz="11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28572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 err="1"/>
                        <a:t>AMPD_Adaptive</a:t>
                      </a:r>
                      <a:endParaRPr lang="en-US" sz="11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/>
                        <a:t>19.501936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14.680868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0885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b="1" dirty="0" err="1">
                          <a:solidFill>
                            <a:srgbClr val="00B050"/>
                          </a:solidFill>
                        </a:rPr>
                        <a:t>Scipy_Adaptive</a:t>
                      </a:r>
                      <a:endParaRPr lang="en-US" sz="11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rgbClr val="00B050"/>
                          </a:solidFill>
                        </a:rPr>
                        <a:t>2.332530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rgbClr val="00B050"/>
                          </a:solidFill>
                        </a:rPr>
                        <a:t>1.432035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55811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5D01169-4892-88C9-A22C-EF2C7A1E46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999095"/>
              </p:ext>
            </p:extLst>
          </p:nvPr>
        </p:nvGraphicFramePr>
        <p:xfrm>
          <a:off x="341901" y="4895264"/>
          <a:ext cx="2999073" cy="777240"/>
        </p:xfrm>
        <a:graphic>
          <a:graphicData uri="http://schemas.openxmlformats.org/drawingml/2006/table">
            <a:tbl>
              <a:tblPr/>
              <a:tblGrid>
                <a:gridCol w="1224136">
                  <a:extLst>
                    <a:ext uri="{9D8B030D-6E8A-4147-A177-3AD203B41FA5}">
                      <a16:colId xmlns:a16="http://schemas.microsoft.com/office/drawing/2014/main" val="159905486"/>
                    </a:ext>
                  </a:extLst>
                </a:gridCol>
                <a:gridCol w="948198">
                  <a:extLst>
                    <a:ext uri="{9D8B030D-6E8A-4147-A177-3AD203B41FA5}">
                      <a16:colId xmlns:a16="http://schemas.microsoft.com/office/drawing/2014/main" val="326883511"/>
                    </a:ext>
                  </a:extLst>
                </a:gridCol>
                <a:gridCol w="826739">
                  <a:extLst>
                    <a:ext uri="{9D8B030D-6E8A-4147-A177-3AD203B41FA5}">
                      <a16:colId xmlns:a16="http://schemas.microsoft.com/office/drawing/2014/main" val="41679567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100" b="1"/>
                        <a:t>Method</a:t>
                      </a:r>
                      <a:endParaRPr lang="en-US" sz="11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/>
                        <a:t>MAE</a:t>
                      </a:r>
                      <a:endParaRPr lang="en-US" sz="11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/>
                        <a:t>Std Dev</a:t>
                      </a:r>
                      <a:endParaRPr lang="en-US" sz="11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11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 err="1"/>
                        <a:t>AMPD_Adaptive</a:t>
                      </a:r>
                      <a:endParaRPr lang="en-US" sz="11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13.714386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8.249087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827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b="1" dirty="0" err="1">
                          <a:solidFill>
                            <a:srgbClr val="00B050"/>
                          </a:solidFill>
                        </a:rPr>
                        <a:t>Scipy_Adaptive</a:t>
                      </a:r>
                      <a:endParaRPr lang="en-US" sz="11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rgbClr val="00B050"/>
                          </a:solidFill>
                        </a:rPr>
                        <a:t>3.113621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rgbClr val="00B050"/>
                          </a:solidFill>
                        </a:rPr>
                        <a:t>1.829347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578282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468EBE41-1CD4-A47A-BA3F-A3F13D23F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908636"/>
              </p:ext>
            </p:extLst>
          </p:nvPr>
        </p:nvGraphicFramePr>
        <p:xfrm>
          <a:off x="3862026" y="4895264"/>
          <a:ext cx="3098984" cy="777240"/>
        </p:xfrm>
        <a:graphic>
          <a:graphicData uri="http://schemas.openxmlformats.org/drawingml/2006/table">
            <a:tbl>
              <a:tblPr/>
              <a:tblGrid>
                <a:gridCol w="1224136">
                  <a:extLst>
                    <a:ext uri="{9D8B030D-6E8A-4147-A177-3AD203B41FA5}">
                      <a16:colId xmlns:a16="http://schemas.microsoft.com/office/drawing/2014/main" val="581151007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3901107099"/>
                    </a:ext>
                  </a:extLst>
                </a:gridCol>
                <a:gridCol w="866736">
                  <a:extLst>
                    <a:ext uri="{9D8B030D-6E8A-4147-A177-3AD203B41FA5}">
                      <a16:colId xmlns:a16="http://schemas.microsoft.com/office/drawing/2014/main" val="32182026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100" b="1"/>
                        <a:t>Method</a:t>
                      </a:r>
                      <a:endParaRPr lang="en-US" sz="11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/>
                        <a:t>MAE</a:t>
                      </a:r>
                      <a:endParaRPr lang="en-US" sz="11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/>
                        <a:t>Std Dev</a:t>
                      </a:r>
                      <a:endParaRPr lang="en-US" sz="11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48318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 err="1"/>
                        <a:t>AMPD_Adaptive</a:t>
                      </a:r>
                      <a:endParaRPr lang="en-US" sz="11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/>
                        <a:t>14.008665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5.125412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405307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b="1" dirty="0" err="1">
                          <a:solidFill>
                            <a:srgbClr val="00B050"/>
                          </a:solidFill>
                        </a:rPr>
                        <a:t>Scipy_Adaptive</a:t>
                      </a:r>
                      <a:endParaRPr lang="en-US" sz="11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rgbClr val="00B050"/>
                          </a:solidFill>
                        </a:rPr>
                        <a:t>3.297898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rgbClr val="00B050"/>
                          </a:solidFill>
                        </a:rPr>
                        <a:t>1.666147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8266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5383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11454FC-DC81-66D2-1759-25CCCBFAC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4" y="1265498"/>
            <a:ext cx="5191297" cy="173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2750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latin typeface="Caladea"/>
                <a:ea typeface="HY견고딕" pitchFamily="18" charset="-127"/>
              </a:rPr>
              <a:t>EST VS GT FOR PURE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aladea"/>
                <a:ea typeface="HY견고딕" pitchFamily="18" charset="-127"/>
              </a:rPr>
              <a:t>[</a:t>
            </a:r>
            <a:r>
              <a:rPr lang="en-US" sz="1400" b="1" dirty="0" err="1">
                <a:solidFill>
                  <a:srgbClr val="00B050"/>
                </a:solidFill>
              </a:rPr>
              <a:t>Scipy_Adaptive</a:t>
            </a:r>
            <a:r>
              <a:rPr lang="en-US" sz="1400" b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+ CHROM]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aladea"/>
                <a:ea typeface="HY견고딕" pitchFamily="18" charset="-127"/>
              </a:rPr>
              <a:t>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476398-AE04-8425-0422-AA0A0139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FC126F-E21E-34B3-F1A1-86FD7699FB99}"/>
              </a:ext>
            </a:extLst>
          </p:cNvPr>
          <p:cNvSpPr txBox="1"/>
          <p:nvPr/>
        </p:nvSpPr>
        <p:spPr>
          <a:xfrm>
            <a:off x="90116" y="930319"/>
            <a:ext cx="1978132" cy="30777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478D"/>
                </a:solidFill>
                <a:latin typeface="Consolas" panose="020B0609020204030204" pitchFamily="49" charset="0"/>
              </a:rPr>
              <a:t>Steady</a:t>
            </a:r>
            <a:endParaRPr lang="en-US" sz="1400" b="1" dirty="0">
              <a:solidFill>
                <a:srgbClr val="FF478D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73E86D-6499-2298-185F-8342176D6820}"/>
              </a:ext>
            </a:extLst>
          </p:cNvPr>
          <p:cNvSpPr txBox="1"/>
          <p:nvPr/>
        </p:nvSpPr>
        <p:spPr>
          <a:xfrm>
            <a:off x="90116" y="2954874"/>
            <a:ext cx="1978132" cy="30777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Talking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7A60F8-06A0-12F2-2154-8165379DB049}"/>
              </a:ext>
            </a:extLst>
          </p:cNvPr>
          <p:cNvSpPr txBox="1"/>
          <p:nvPr/>
        </p:nvSpPr>
        <p:spPr>
          <a:xfrm>
            <a:off x="113436" y="5221883"/>
            <a:ext cx="1978132" cy="30777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478D"/>
                </a:solidFill>
                <a:latin typeface="Consolas" panose="020B0609020204030204" pitchFamily="49" charset="0"/>
              </a:rPr>
              <a:t>Slow Translation</a:t>
            </a:r>
            <a:endParaRPr lang="en-US" sz="1400" b="1" dirty="0">
              <a:solidFill>
                <a:srgbClr val="FF478D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0EEDF0F1-2E5E-83B0-13C9-C7773D472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908" y="1069323"/>
            <a:ext cx="5306658" cy="176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9B0B591-793F-3416-97F1-F3A967679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36" y="3286300"/>
            <a:ext cx="5233264" cy="174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E02B578B-5D28-A964-B7B0-CC0CBB69C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220" y="3043473"/>
            <a:ext cx="5089248" cy="169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1357F8CF-F4D9-21D6-D791-2FC0A1FF0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40" y="5655565"/>
            <a:ext cx="5166180" cy="172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031BCC4A-5D7D-EB0D-B62B-5356A68F9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220" y="5292799"/>
            <a:ext cx="5252180" cy="175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77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40F110E1-A476-DAB3-ECA6-BA4819EDA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6" y="1238096"/>
            <a:ext cx="5256584" cy="175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73E86D-6499-2298-185F-8342176D6820}"/>
              </a:ext>
            </a:extLst>
          </p:cNvPr>
          <p:cNvSpPr txBox="1"/>
          <p:nvPr/>
        </p:nvSpPr>
        <p:spPr>
          <a:xfrm>
            <a:off x="90116" y="2954874"/>
            <a:ext cx="1978132" cy="30777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478D"/>
                </a:solidFill>
                <a:latin typeface="Consolas" panose="020B0609020204030204" pitchFamily="49" charset="0"/>
              </a:rPr>
              <a:t>Small Rotation</a:t>
            </a:r>
            <a:endParaRPr lang="en-US" sz="1400" b="1" dirty="0">
              <a:solidFill>
                <a:srgbClr val="FF478D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2750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latin typeface="Caladea"/>
                <a:ea typeface="HY견고딕" pitchFamily="18" charset="-127"/>
              </a:rPr>
              <a:t>EST VS GT FOR PURE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aladea"/>
                <a:ea typeface="HY견고딕" pitchFamily="18" charset="-127"/>
              </a:rPr>
              <a:t>[</a:t>
            </a:r>
            <a:r>
              <a:rPr lang="en-US" sz="1400" b="1" dirty="0" err="1">
                <a:solidFill>
                  <a:srgbClr val="00B050"/>
                </a:solidFill>
              </a:rPr>
              <a:t>Scipy_Adaptive</a:t>
            </a:r>
            <a:r>
              <a:rPr lang="en-US" sz="1400" b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+ CHROM]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aladea"/>
                <a:ea typeface="HY견고딕" pitchFamily="18" charset="-127"/>
              </a:rPr>
              <a:t>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476398-AE04-8425-0422-AA0A0139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FC126F-E21E-34B3-F1A1-86FD7699FB99}"/>
              </a:ext>
            </a:extLst>
          </p:cNvPr>
          <p:cNvSpPr txBox="1"/>
          <p:nvPr/>
        </p:nvSpPr>
        <p:spPr>
          <a:xfrm>
            <a:off x="90116" y="930319"/>
            <a:ext cx="1978132" cy="30777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478D"/>
                </a:solidFill>
                <a:latin typeface="Consolas" panose="020B0609020204030204" pitchFamily="49" charset="0"/>
              </a:rPr>
              <a:t>Fast Translation</a:t>
            </a:r>
            <a:endParaRPr lang="en-US" sz="1400" b="1" dirty="0">
              <a:solidFill>
                <a:srgbClr val="FF478D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7A60F8-06A0-12F2-2154-8165379DB049}"/>
              </a:ext>
            </a:extLst>
          </p:cNvPr>
          <p:cNvSpPr txBox="1"/>
          <p:nvPr/>
        </p:nvSpPr>
        <p:spPr>
          <a:xfrm>
            <a:off x="113436" y="5221883"/>
            <a:ext cx="1978132" cy="30777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Medium Rotation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3441F01-020A-89FC-228C-3470CD111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584" y="930329"/>
            <a:ext cx="5346700" cy="178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F02DB69-F97D-250D-4452-7F7FDF168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6" y="3339283"/>
            <a:ext cx="5418708" cy="180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7035F3DB-1F75-EA1D-B8E9-B3B7C1474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561" y="3150273"/>
            <a:ext cx="5130645" cy="170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E293A596-84D0-4C61-FEC6-C3416C3C6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38" y="5599563"/>
            <a:ext cx="5482630" cy="182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BDDE18D3-766E-7AFE-4073-BE048DDF3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560" y="5348654"/>
            <a:ext cx="5130645" cy="170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20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2750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latin typeface="Caladea"/>
                <a:ea typeface="HY견고딕" pitchFamily="18" charset="-127"/>
              </a:rPr>
              <a:t>Applying </a:t>
            </a:r>
            <a:r>
              <a:rPr lang="en-US" altLang="ko-KR" sz="3000" dirty="0" err="1">
                <a:latin typeface="Caladea"/>
                <a:ea typeface="HY견고딕" pitchFamily="18" charset="-127"/>
              </a:rPr>
              <a:t>Scipy</a:t>
            </a:r>
            <a:r>
              <a:rPr lang="en-US" altLang="ko-KR" sz="3000" dirty="0">
                <a:latin typeface="Caladea"/>
                <a:ea typeface="HY견고딕" pitchFamily="18" charset="-127"/>
              </a:rPr>
              <a:t> Adaptive on UBFC Dataset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476398-AE04-8425-0422-AA0A0139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5195A9-E19D-301D-E3FE-5655763A0C8A}"/>
              </a:ext>
            </a:extLst>
          </p:cNvPr>
          <p:cNvSpPr txBox="1"/>
          <p:nvPr/>
        </p:nvSpPr>
        <p:spPr>
          <a:xfrm>
            <a:off x="354383" y="1044327"/>
            <a:ext cx="1800200" cy="523220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Previous</a:t>
            </a:r>
            <a:endParaRPr lang="en-US" sz="1400" b="1" dirty="0">
              <a:solidFill>
                <a:srgbClr val="FF478D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1400" b="1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Result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AFD486-0169-32DE-9530-66B04CB2E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76575"/>
            <a:ext cx="10270882" cy="3385375"/>
          </a:xfrm>
          <a:prstGeom prst="rect">
            <a:avLst/>
          </a:prstGeom>
          <a:effectLst>
            <a:softEdge rad="0"/>
          </a:effec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F3C6850-2A3D-B4B5-4A01-1F888526C7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698284"/>
              </p:ext>
            </p:extLst>
          </p:nvPr>
        </p:nvGraphicFramePr>
        <p:xfrm>
          <a:off x="354383" y="1748078"/>
          <a:ext cx="4523794" cy="916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5484">
                  <a:extLst>
                    <a:ext uri="{9D8B030D-6E8A-4147-A177-3AD203B41FA5}">
                      <a16:colId xmlns:a16="http://schemas.microsoft.com/office/drawing/2014/main" val="3737789991"/>
                    </a:ext>
                  </a:extLst>
                </a:gridCol>
                <a:gridCol w="1397802">
                  <a:extLst>
                    <a:ext uri="{9D8B030D-6E8A-4147-A177-3AD203B41FA5}">
                      <a16:colId xmlns:a16="http://schemas.microsoft.com/office/drawing/2014/main" val="2546757089"/>
                    </a:ext>
                  </a:extLst>
                </a:gridCol>
                <a:gridCol w="1410508">
                  <a:extLst>
                    <a:ext uri="{9D8B030D-6E8A-4147-A177-3AD203B41FA5}">
                      <a16:colId xmlns:a16="http://schemas.microsoft.com/office/drawing/2014/main" val="905462277"/>
                    </a:ext>
                  </a:extLst>
                </a:gridCol>
              </a:tblGrid>
              <a:tr h="458096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Method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MAE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Std Dev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709228"/>
                  </a:ext>
                </a:extLst>
              </a:tr>
              <a:tr h="458096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SciPy + CHROM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4.39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4.38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428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2622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B8C67DF3-A7D3-DD71-342E-4257AFB7D03F}"/>
              </a:ext>
            </a:extLst>
          </p:cNvPr>
          <p:cNvSpPr/>
          <p:nvPr/>
        </p:nvSpPr>
        <p:spPr>
          <a:xfrm>
            <a:off x="1405872" y="3709815"/>
            <a:ext cx="7881656" cy="3493013"/>
          </a:xfrm>
          <a:prstGeom prst="round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4A4560FD-0B19-B3D6-EE72-2B3C4B64207C}"/>
              </a:ext>
            </a:extLst>
          </p:cNvPr>
          <p:cNvSpPr/>
          <p:nvPr/>
        </p:nvSpPr>
        <p:spPr>
          <a:xfrm>
            <a:off x="427963" y="1026625"/>
            <a:ext cx="7469225" cy="220599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2750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 err="1">
                <a:latin typeface="Caladea"/>
                <a:ea typeface="HY견고딕" pitchFamily="18" charset="-127"/>
              </a:rPr>
              <a:t>pyVHR</a:t>
            </a:r>
            <a:r>
              <a:rPr lang="en-US" altLang="ko-KR" sz="3000" dirty="0">
                <a:latin typeface="Caladea"/>
                <a:ea typeface="HY견고딕" pitchFamily="18" charset="-127"/>
              </a:rPr>
              <a:t>       Peak Detection Hybrid Experiment</a:t>
            </a:r>
            <a:endParaRPr lang="ko-KR" altLang="en-US" sz="3000" dirty="0">
              <a:latin typeface="Caladea"/>
              <a:ea typeface="HY견고딕" pitchFamily="18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D47717-7A8B-AC50-7F70-F15679F8B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94" y="1156752"/>
            <a:ext cx="846724" cy="104197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E4F2359-CD3D-100E-0BAA-D0DACB0CE82D}"/>
              </a:ext>
            </a:extLst>
          </p:cNvPr>
          <p:cNvSpPr/>
          <p:nvPr/>
        </p:nvSpPr>
        <p:spPr>
          <a:xfrm>
            <a:off x="2014902" y="1399779"/>
            <a:ext cx="1054778" cy="56894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Mean</a:t>
            </a:r>
            <a:r>
              <a:rPr lang="en-US" sz="1200" b="1" dirty="0">
                <a:solidFill>
                  <a:srgbClr val="FF0000"/>
                </a:solidFill>
              </a:rPr>
              <a:t> R</a:t>
            </a:r>
            <a:r>
              <a:rPr lang="en-US" sz="1200" b="1" dirty="0">
                <a:solidFill>
                  <a:srgbClr val="00B050"/>
                </a:solidFill>
              </a:rPr>
              <a:t>G</a:t>
            </a:r>
            <a:r>
              <a:rPr lang="en-US" sz="1200" b="1" dirty="0">
                <a:solidFill>
                  <a:srgbClr val="0070C0"/>
                </a:solidFill>
              </a:rPr>
              <a:t>B</a:t>
            </a:r>
            <a:r>
              <a:rPr lang="en-US" sz="1200" dirty="0"/>
              <a:t> </a:t>
            </a:r>
          </a:p>
          <a:p>
            <a:pPr algn="ctr"/>
            <a:r>
              <a:rPr lang="en-US" sz="1200" dirty="0"/>
              <a:t>Extraction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42002C-B7A5-3D44-DE8F-3A1DFE2FBDDF}"/>
              </a:ext>
            </a:extLst>
          </p:cNvPr>
          <p:cNvSpPr/>
          <p:nvPr/>
        </p:nvSpPr>
        <p:spPr>
          <a:xfrm>
            <a:off x="3689487" y="1470356"/>
            <a:ext cx="1183786" cy="41476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CHROM/POS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AE0DAD-91C8-7BDA-88C2-29F51C33CB90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1495318" y="1677739"/>
            <a:ext cx="519584" cy="651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619D7BF-CFD1-A070-3732-28A516D1D979}"/>
              </a:ext>
            </a:extLst>
          </p:cNvPr>
          <p:cNvSpPr/>
          <p:nvPr/>
        </p:nvSpPr>
        <p:spPr>
          <a:xfrm>
            <a:off x="5371612" y="1354907"/>
            <a:ext cx="2207275" cy="4278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Ground Truth </a:t>
            </a:r>
          </a:p>
          <a:p>
            <a:r>
              <a:rPr lang="en-US" sz="1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Line 0: [values of the BVP signal]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FD194FB-0535-F7EE-A4CE-A2D9A47F44C2}"/>
              </a:ext>
            </a:extLst>
          </p:cNvPr>
          <p:cNvSpPr/>
          <p:nvPr/>
        </p:nvSpPr>
        <p:spPr>
          <a:xfrm>
            <a:off x="5982766" y="2348710"/>
            <a:ext cx="1010994" cy="381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BVP Signal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45D36E4-C71C-C946-F402-F3A6EFCA5F61}"/>
              </a:ext>
            </a:extLst>
          </p:cNvPr>
          <p:cNvCxnSpPr>
            <a:cxnSpLocks/>
            <a:stCxn id="20" idx="2"/>
            <a:endCxn id="27" idx="0"/>
          </p:cNvCxnSpPr>
          <p:nvPr/>
        </p:nvCxnSpPr>
        <p:spPr>
          <a:xfrm>
            <a:off x="6475250" y="1782772"/>
            <a:ext cx="13013" cy="565938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026C85C-831B-3EA3-84E4-8C38F4B3683D}"/>
              </a:ext>
            </a:extLst>
          </p:cNvPr>
          <p:cNvSpPr/>
          <p:nvPr/>
        </p:nvSpPr>
        <p:spPr>
          <a:xfrm>
            <a:off x="4455596" y="3827469"/>
            <a:ext cx="1872209" cy="15448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Peak Detection</a:t>
            </a:r>
          </a:p>
          <a:p>
            <a:pPr algn="ctr"/>
            <a:endParaRPr lang="en-US" sz="1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sz="1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sz="1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sz="1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sz="1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sz="1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sz="1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1D1C66E-2623-FCC6-51CB-554A891E0BE5}"/>
              </a:ext>
            </a:extLst>
          </p:cNvPr>
          <p:cNvSpPr/>
          <p:nvPr/>
        </p:nvSpPr>
        <p:spPr>
          <a:xfrm>
            <a:off x="4591318" y="4323635"/>
            <a:ext cx="1584176" cy="4147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scipy_find_peaks</a:t>
            </a:r>
            <a:endParaRPr lang="en-US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1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Tunned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F63915D-EDB1-F0AF-D409-9A8D90FE3657}"/>
              </a:ext>
            </a:extLst>
          </p:cNvPr>
          <p:cNvSpPr/>
          <p:nvPr/>
        </p:nvSpPr>
        <p:spPr>
          <a:xfrm>
            <a:off x="4599612" y="4832982"/>
            <a:ext cx="1584176" cy="4147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Ampd</a:t>
            </a:r>
            <a:endParaRPr lang="en-US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1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Tunned</a:t>
            </a:r>
            <a:endParaRPr lang="en-US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023169C-F427-82E8-B256-76EC9030FFE5}"/>
              </a:ext>
            </a:extLst>
          </p:cNvPr>
          <p:cNvSpPr/>
          <p:nvPr/>
        </p:nvSpPr>
        <p:spPr>
          <a:xfrm>
            <a:off x="4894974" y="6253261"/>
            <a:ext cx="1080120" cy="7200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MAE</a:t>
            </a:r>
          </a:p>
          <a:p>
            <a:pPr algn="ctr"/>
            <a:r>
              <a:rPr lang="en-US" sz="1400" dirty="0"/>
              <a:t>BPM</a:t>
            </a:r>
          </a:p>
        </p:txBody>
      </p: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58DD664F-37E4-0099-A7D9-4DA9FE91517D}"/>
              </a:ext>
            </a:extLst>
          </p:cNvPr>
          <p:cNvCxnSpPr>
            <a:cxnSpLocks/>
            <a:stCxn id="126" idx="2"/>
            <a:endCxn id="69" idx="2"/>
          </p:cNvCxnSpPr>
          <p:nvPr/>
        </p:nvCxnSpPr>
        <p:spPr>
          <a:xfrm rot="5400000" flipH="1" flipV="1">
            <a:off x="3785723" y="5551076"/>
            <a:ext cx="47026" cy="2171476"/>
          </a:xfrm>
          <a:prstGeom prst="bentConnector4">
            <a:avLst>
              <a:gd name="adj1" fmla="val -486114"/>
              <a:gd name="adj2" fmla="val 72169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D0B0F189-6C36-9595-BF59-347FDD0210E0}"/>
              </a:ext>
            </a:extLst>
          </p:cNvPr>
          <p:cNvSpPr/>
          <p:nvPr/>
        </p:nvSpPr>
        <p:spPr>
          <a:xfrm>
            <a:off x="1700012" y="4262671"/>
            <a:ext cx="2021987" cy="4147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Peak-to-Peak Interval </a:t>
            </a:r>
          </a:p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BPM Calculation</a:t>
            </a:r>
          </a:p>
        </p:txBody>
      </p:sp>
      <p:sp>
        <p:nvSpPr>
          <p:cNvPr id="117" name="Cross 116">
            <a:extLst>
              <a:ext uri="{FF2B5EF4-FFF2-40B4-BE49-F238E27FC236}">
                <a16:creationId xmlns:a16="http://schemas.microsoft.com/office/drawing/2014/main" id="{D3F75F0B-B072-AF00-08BE-B374CADA9F87}"/>
              </a:ext>
            </a:extLst>
          </p:cNvPr>
          <p:cNvSpPr/>
          <p:nvPr/>
        </p:nvSpPr>
        <p:spPr>
          <a:xfrm rot="5400000">
            <a:off x="1529379" y="392875"/>
            <a:ext cx="380710" cy="376996"/>
          </a:xfrm>
          <a:prstGeom prst="plus">
            <a:avLst>
              <a:gd name="adj" fmla="val 42345"/>
            </a:avLst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lowchart: Punched Tape 118">
            <a:extLst>
              <a:ext uri="{FF2B5EF4-FFF2-40B4-BE49-F238E27FC236}">
                <a16:creationId xmlns:a16="http://schemas.microsoft.com/office/drawing/2014/main" id="{B0BD4EAE-CC68-3CB3-9438-63EA951DC7AD}"/>
              </a:ext>
            </a:extLst>
          </p:cNvPr>
          <p:cNvSpPr/>
          <p:nvPr/>
        </p:nvSpPr>
        <p:spPr>
          <a:xfrm>
            <a:off x="4407810" y="5563231"/>
            <a:ext cx="2098655" cy="518530"/>
          </a:xfrm>
          <a:prstGeom prst="flowChartPunchedTap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Peak Detection Experiments 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55BEDE6-A92E-3F9A-A804-6FEBC86AE1CC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3069680" y="1677739"/>
            <a:ext cx="619807" cy="651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B757B3F-DF7B-A74D-DE09-071867DB7869}"/>
              </a:ext>
            </a:extLst>
          </p:cNvPr>
          <p:cNvSpPr/>
          <p:nvPr/>
        </p:nvSpPr>
        <p:spPr>
          <a:xfrm>
            <a:off x="3783314" y="2350906"/>
            <a:ext cx="1010994" cy="381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BVP Signal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6067FF1-065E-1BC6-A796-A1C8EB79BFC0}"/>
              </a:ext>
            </a:extLst>
          </p:cNvPr>
          <p:cNvCxnSpPr>
            <a:cxnSpLocks/>
            <a:stCxn id="12" idx="2"/>
            <a:endCxn id="49" idx="0"/>
          </p:cNvCxnSpPr>
          <p:nvPr/>
        </p:nvCxnSpPr>
        <p:spPr>
          <a:xfrm>
            <a:off x="4281380" y="1885122"/>
            <a:ext cx="7431" cy="46578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6" name="Flowchart: Punched Tape 55">
            <a:extLst>
              <a:ext uri="{FF2B5EF4-FFF2-40B4-BE49-F238E27FC236}">
                <a16:creationId xmlns:a16="http://schemas.microsoft.com/office/drawing/2014/main" id="{AE233FF8-100E-249F-37C3-D0276BDA873A}"/>
              </a:ext>
            </a:extLst>
          </p:cNvPr>
          <p:cNvSpPr/>
          <p:nvPr/>
        </p:nvSpPr>
        <p:spPr>
          <a:xfrm>
            <a:off x="1682571" y="2437767"/>
            <a:ext cx="1658820" cy="518530"/>
          </a:xfrm>
          <a:prstGeom prst="flowChartPunchedTap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pyVHR</a:t>
            </a:r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1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FrameWork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FBAD02F-6CA8-E667-39EC-0C8A3C1E032B}"/>
              </a:ext>
            </a:extLst>
          </p:cNvPr>
          <p:cNvSpPr/>
          <p:nvPr/>
        </p:nvSpPr>
        <p:spPr>
          <a:xfrm>
            <a:off x="2078909" y="5102673"/>
            <a:ext cx="1289175" cy="5591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5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1" name="Picture 7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E77709F-983A-F367-7AB7-A1474DD0C4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870" y="5219938"/>
            <a:ext cx="1090272" cy="339163"/>
          </a:xfrm>
          <a:prstGeom prst="rect">
            <a:avLst/>
          </a:prstGeom>
        </p:spPr>
      </p:pic>
      <p:sp>
        <p:nvSpPr>
          <p:cNvPr id="126" name="Rectangle 125">
            <a:extLst>
              <a:ext uri="{FF2B5EF4-FFF2-40B4-BE49-F238E27FC236}">
                <a16:creationId xmlns:a16="http://schemas.microsoft.com/office/drawing/2014/main" id="{ED3302DE-698F-B9A3-0327-B2AF1F155DB6}"/>
              </a:ext>
            </a:extLst>
          </p:cNvPr>
          <p:cNvSpPr/>
          <p:nvPr/>
        </p:nvSpPr>
        <p:spPr>
          <a:xfrm>
            <a:off x="1760716" y="6168103"/>
            <a:ext cx="1925564" cy="4922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Find The Median For Each Block</a:t>
            </a: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10D29EE-EDFF-3ECC-EF77-E94807FF036B}"/>
              </a:ext>
            </a:extLst>
          </p:cNvPr>
          <p:cNvCxnSpPr>
            <a:cxnSpLocks/>
            <a:stCxn id="57" idx="2"/>
            <a:endCxn id="126" idx="0"/>
          </p:cNvCxnSpPr>
          <p:nvPr/>
        </p:nvCxnSpPr>
        <p:spPr>
          <a:xfrm>
            <a:off x="2723497" y="5661794"/>
            <a:ext cx="1" cy="50630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C24302D-0C96-772A-9842-14A4572CDA60}"/>
              </a:ext>
            </a:extLst>
          </p:cNvPr>
          <p:cNvSpPr/>
          <p:nvPr/>
        </p:nvSpPr>
        <p:spPr>
          <a:xfrm>
            <a:off x="7064574" y="4262671"/>
            <a:ext cx="2021987" cy="4147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Peak-to-Peak Interval </a:t>
            </a:r>
          </a:p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BPM Calculation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E413A856-EE2C-D6CF-1203-45A06B236471}"/>
              </a:ext>
            </a:extLst>
          </p:cNvPr>
          <p:cNvSpPr/>
          <p:nvPr/>
        </p:nvSpPr>
        <p:spPr>
          <a:xfrm>
            <a:off x="7443471" y="5102673"/>
            <a:ext cx="1289175" cy="5591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5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45" name="Picture 14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47A83C8-5155-625F-4F8E-9359331338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432" y="5219938"/>
            <a:ext cx="1090272" cy="339163"/>
          </a:xfrm>
          <a:prstGeom prst="rect">
            <a:avLst/>
          </a:prstGeom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7A7940C3-E60F-4FCC-3A8E-9F77FFCB2583}"/>
              </a:ext>
            </a:extLst>
          </p:cNvPr>
          <p:cNvSpPr/>
          <p:nvPr/>
        </p:nvSpPr>
        <p:spPr>
          <a:xfrm>
            <a:off x="7125278" y="6168103"/>
            <a:ext cx="1925564" cy="4922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Find The Median For Each Block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23D86EFC-FDAC-E5A6-2FB9-62639594856B}"/>
              </a:ext>
            </a:extLst>
          </p:cNvPr>
          <p:cNvCxnSpPr>
            <a:cxnSpLocks/>
            <a:stCxn id="144" idx="2"/>
            <a:endCxn id="146" idx="0"/>
          </p:cNvCxnSpPr>
          <p:nvPr/>
        </p:nvCxnSpPr>
        <p:spPr>
          <a:xfrm>
            <a:off x="8088059" y="5661794"/>
            <a:ext cx="1" cy="50630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65EDDAB0-D7D5-AB6F-0868-9814EDE963B5}"/>
              </a:ext>
            </a:extLst>
          </p:cNvPr>
          <p:cNvCxnSpPr>
            <a:cxnSpLocks/>
            <a:stCxn id="146" idx="2"/>
            <a:endCxn id="69" idx="6"/>
          </p:cNvCxnSpPr>
          <p:nvPr/>
        </p:nvCxnSpPr>
        <p:spPr>
          <a:xfrm rot="5400000" flipH="1">
            <a:off x="7008064" y="5580331"/>
            <a:ext cx="47026" cy="2112966"/>
          </a:xfrm>
          <a:prstGeom prst="bentConnector4">
            <a:avLst>
              <a:gd name="adj1" fmla="val -486114"/>
              <a:gd name="adj2" fmla="val 72783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470C4DF1-D373-8235-09C1-EF6E7AA2CF8E}"/>
              </a:ext>
            </a:extLst>
          </p:cNvPr>
          <p:cNvCxnSpPr>
            <a:cxnSpLocks/>
            <a:stCxn id="45" idx="1"/>
            <a:endCxn id="77" idx="3"/>
          </p:cNvCxnSpPr>
          <p:nvPr/>
        </p:nvCxnSpPr>
        <p:spPr>
          <a:xfrm flipH="1" flipV="1">
            <a:off x="3721999" y="4470054"/>
            <a:ext cx="733597" cy="12984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8668983E-A098-BBD4-2DFA-13F5647709C4}"/>
              </a:ext>
            </a:extLst>
          </p:cNvPr>
          <p:cNvCxnSpPr>
            <a:cxnSpLocks/>
            <a:stCxn id="77" idx="2"/>
            <a:endCxn id="57" idx="0"/>
          </p:cNvCxnSpPr>
          <p:nvPr/>
        </p:nvCxnSpPr>
        <p:spPr>
          <a:xfrm>
            <a:off x="2711006" y="4677437"/>
            <a:ext cx="12491" cy="425236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AF39DE7E-728D-122B-ABC2-B2915FDC7C7A}"/>
              </a:ext>
            </a:extLst>
          </p:cNvPr>
          <p:cNvCxnSpPr>
            <a:cxnSpLocks/>
            <a:stCxn id="143" idx="2"/>
            <a:endCxn id="144" idx="0"/>
          </p:cNvCxnSpPr>
          <p:nvPr/>
        </p:nvCxnSpPr>
        <p:spPr>
          <a:xfrm>
            <a:off x="8075568" y="4677437"/>
            <a:ext cx="12491" cy="425236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FBA74832-89EE-6ECB-DB16-0E7209055DC3}"/>
              </a:ext>
            </a:extLst>
          </p:cNvPr>
          <p:cNvCxnSpPr>
            <a:cxnSpLocks/>
            <a:stCxn id="45" idx="3"/>
            <a:endCxn id="143" idx="1"/>
          </p:cNvCxnSpPr>
          <p:nvPr/>
        </p:nvCxnSpPr>
        <p:spPr>
          <a:xfrm flipV="1">
            <a:off x="6327805" y="4470054"/>
            <a:ext cx="736769" cy="12984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5D7805B5-3B36-EEE9-06F2-20B76F42ED28}"/>
              </a:ext>
            </a:extLst>
          </p:cNvPr>
          <p:cNvCxnSpPr>
            <a:cxnSpLocks/>
            <a:stCxn id="27" idx="2"/>
            <a:endCxn id="45" idx="3"/>
          </p:cNvCxnSpPr>
          <p:nvPr/>
        </p:nvCxnSpPr>
        <p:spPr>
          <a:xfrm flipH="1">
            <a:off x="6327805" y="2729938"/>
            <a:ext cx="160458" cy="1869965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6C3A375C-F6B8-7725-36D7-E80870A6D59A}"/>
              </a:ext>
            </a:extLst>
          </p:cNvPr>
          <p:cNvCxnSpPr>
            <a:cxnSpLocks/>
            <a:stCxn id="49" idx="2"/>
            <a:endCxn id="45" idx="1"/>
          </p:cNvCxnSpPr>
          <p:nvPr/>
        </p:nvCxnSpPr>
        <p:spPr>
          <a:xfrm>
            <a:off x="4288811" y="2732134"/>
            <a:ext cx="166785" cy="186776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54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275040" y="150524"/>
            <a:ext cx="8960092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latin typeface="Caladea"/>
                <a:ea typeface="HY견고딕" pitchFamily="18" charset="-127"/>
              </a:rPr>
              <a:t>UBFC Dataset Result  Adaptive </a:t>
            </a:r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latin typeface="Caladea"/>
                <a:ea typeface="HY견고딕" pitchFamily="18" charset="-127"/>
              </a:rPr>
              <a:t>[CHROM]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476398-AE04-8425-0422-AA0A0139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72665A4-3906-AE20-7073-2CDF8416B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628906"/>
              </p:ext>
            </p:extLst>
          </p:nvPr>
        </p:nvGraphicFramePr>
        <p:xfrm>
          <a:off x="2754412" y="1044327"/>
          <a:ext cx="3744415" cy="1080120"/>
        </p:xfrm>
        <a:graphic>
          <a:graphicData uri="http://schemas.openxmlformats.org/drawingml/2006/table">
            <a:tbl>
              <a:tblPr/>
              <a:tblGrid>
                <a:gridCol w="1479379">
                  <a:extLst>
                    <a:ext uri="{9D8B030D-6E8A-4147-A177-3AD203B41FA5}">
                      <a16:colId xmlns:a16="http://schemas.microsoft.com/office/drawing/2014/main" val="2411905026"/>
                    </a:ext>
                  </a:extLst>
                </a:gridCol>
                <a:gridCol w="1091263">
                  <a:extLst>
                    <a:ext uri="{9D8B030D-6E8A-4147-A177-3AD203B41FA5}">
                      <a16:colId xmlns:a16="http://schemas.microsoft.com/office/drawing/2014/main" val="3734084384"/>
                    </a:ext>
                  </a:extLst>
                </a:gridCol>
                <a:gridCol w="1173773">
                  <a:extLst>
                    <a:ext uri="{9D8B030D-6E8A-4147-A177-3AD203B41FA5}">
                      <a16:colId xmlns:a16="http://schemas.microsoft.com/office/drawing/2014/main" val="2187587374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r>
                        <a:rPr lang="en-US" sz="1200" b="1" dirty="0"/>
                        <a:t>Method</a:t>
                      </a:r>
                      <a:endParaRPr lang="en-US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MAE</a:t>
                      </a:r>
                      <a:endParaRPr lang="en-US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/>
                        <a:t>Std Dev</a:t>
                      </a:r>
                      <a:endParaRPr lang="en-US" sz="1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516089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rgbClr val="0070C0"/>
                          </a:solidFill>
                        </a:rPr>
                        <a:t>AMPD_Adaptive</a:t>
                      </a:r>
                      <a:endParaRPr lang="en-US" sz="12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18.082846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17.985039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6300637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sz="1200" b="1" dirty="0" err="1">
                          <a:solidFill>
                            <a:srgbClr val="00B050"/>
                          </a:solidFill>
                        </a:rPr>
                        <a:t>Scipy_Adaptive</a:t>
                      </a:r>
                      <a:endParaRPr lang="en-US" sz="12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2.714020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0.978131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7059368"/>
                  </a:ext>
                </a:extLst>
              </a:tr>
            </a:tbl>
          </a:graphicData>
        </a:graphic>
      </p:graphicFrame>
      <p:pic>
        <p:nvPicPr>
          <p:cNvPr id="24" name="Picture 23">
            <a:extLst>
              <a:ext uri="{FF2B5EF4-FFF2-40B4-BE49-F238E27FC236}">
                <a16:creationId xmlns:a16="http://schemas.microsoft.com/office/drawing/2014/main" id="{AE6EB6DD-D236-4CFE-5E20-AA3C199C27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82" y="2277117"/>
            <a:ext cx="10693400" cy="464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569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2750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 Result For </a:t>
            </a:r>
            <a:r>
              <a:rPr lang="en-US" altLang="ko-KR" sz="3000" dirty="0" err="1">
                <a:solidFill>
                  <a:schemeClr val="accent6"/>
                </a:solidFill>
                <a:latin typeface="Caladea"/>
                <a:ea typeface="HY견고딕" pitchFamily="18" charset="-127"/>
              </a:rPr>
              <a:t>Scipy_Adaptive</a:t>
            </a:r>
            <a:endParaRPr lang="en-US" altLang="ko-KR" sz="3000" dirty="0">
              <a:solidFill>
                <a:schemeClr val="accent6"/>
              </a:solidFill>
              <a:latin typeface="Caladea"/>
              <a:ea typeface="HY견고딕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476398-AE04-8425-0422-AA0A0139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0E99D0-878F-9A64-BC6A-BE6AE0F659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46" y="1727488"/>
            <a:ext cx="10693400" cy="4540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4CC4B4-D3EE-CB18-E28A-CB254F142EFA}"/>
              </a:ext>
            </a:extLst>
          </p:cNvPr>
          <p:cNvSpPr txBox="1"/>
          <p:nvPr/>
        </p:nvSpPr>
        <p:spPr>
          <a:xfrm>
            <a:off x="341900" y="1125953"/>
            <a:ext cx="1675571" cy="30777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MAE: 2.714020</a:t>
            </a:r>
          </a:p>
        </p:txBody>
      </p:sp>
    </p:spTree>
    <p:extLst>
      <p:ext uri="{BB962C8B-B14F-4D97-AF65-F5344CB8AC3E}">
        <p14:creationId xmlns:p14="http://schemas.microsoft.com/office/powerpoint/2010/main" val="3611180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2750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 Result For </a:t>
            </a:r>
            <a:r>
              <a:rPr lang="en-US" altLang="ko-KR" sz="3000" dirty="0" err="1">
                <a:solidFill>
                  <a:schemeClr val="accent6"/>
                </a:solidFill>
                <a:latin typeface="Caladea"/>
                <a:ea typeface="HY견고딕" pitchFamily="18" charset="-127"/>
              </a:rPr>
              <a:t>Scipy_Adaptive</a:t>
            </a:r>
            <a:endParaRPr lang="en-US" altLang="ko-KR" sz="3000" dirty="0">
              <a:solidFill>
                <a:schemeClr val="accent6"/>
              </a:solidFill>
              <a:latin typeface="Caladea"/>
              <a:ea typeface="HY견고딕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476398-AE04-8425-0422-AA0A0139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FBFA71-4575-11FD-F91A-2EE8637E83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8423"/>
            <a:ext cx="10693400" cy="45405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94E95D-2FDB-D293-E27E-3E75BA12106E}"/>
              </a:ext>
            </a:extLst>
          </p:cNvPr>
          <p:cNvSpPr txBox="1"/>
          <p:nvPr/>
        </p:nvSpPr>
        <p:spPr>
          <a:xfrm>
            <a:off x="341900" y="1125953"/>
            <a:ext cx="1675571" cy="30777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MAE: 18.082846</a:t>
            </a:r>
          </a:p>
        </p:txBody>
      </p:sp>
    </p:spTree>
    <p:extLst>
      <p:ext uri="{BB962C8B-B14F-4D97-AF65-F5344CB8AC3E}">
        <p14:creationId xmlns:p14="http://schemas.microsoft.com/office/powerpoint/2010/main" val="3462476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B8C67DF3-A7D3-DD71-342E-4257AFB7D03F}"/>
              </a:ext>
            </a:extLst>
          </p:cNvPr>
          <p:cNvSpPr/>
          <p:nvPr/>
        </p:nvSpPr>
        <p:spPr>
          <a:xfrm>
            <a:off x="3186459" y="3669446"/>
            <a:ext cx="7506941" cy="3493013"/>
          </a:xfrm>
          <a:prstGeom prst="round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4A4560FD-0B19-B3D6-EE72-2B3C4B64207C}"/>
              </a:ext>
            </a:extLst>
          </p:cNvPr>
          <p:cNvSpPr/>
          <p:nvPr/>
        </p:nvSpPr>
        <p:spPr>
          <a:xfrm>
            <a:off x="3186459" y="1002069"/>
            <a:ext cx="7397218" cy="220599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2750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latin typeface="Caladea"/>
                <a:ea typeface="HY견고딕" pitchFamily="18" charset="-127"/>
              </a:rPr>
              <a:t>Summary </a:t>
            </a:r>
            <a:endParaRPr lang="ko-KR" altLang="en-US" sz="3000" dirty="0">
              <a:latin typeface="Caladea"/>
              <a:ea typeface="HY견고딕" pitchFamily="18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D47717-7A8B-AC50-7F70-F15679F8B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083" y="1173494"/>
            <a:ext cx="846724" cy="104197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E4F2359-CD3D-100E-0BAA-D0DACB0CE82D}"/>
              </a:ext>
            </a:extLst>
          </p:cNvPr>
          <p:cNvSpPr/>
          <p:nvPr/>
        </p:nvSpPr>
        <p:spPr>
          <a:xfrm>
            <a:off x="4701391" y="1416521"/>
            <a:ext cx="1054778" cy="56894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Mean</a:t>
            </a:r>
            <a:r>
              <a:rPr lang="en-US" sz="1200" b="1" dirty="0">
                <a:solidFill>
                  <a:srgbClr val="FF0000"/>
                </a:solidFill>
              </a:rPr>
              <a:t> R</a:t>
            </a:r>
            <a:r>
              <a:rPr lang="en-US" sz="1200" b="1" dirty="0">
                <a:solidFill>
                  <a:srgbClr val="00B050"/>
                </a:solidFill>
              </a:rPr>
              <a:t>G</a:t>
            </a:r>
            <a:r>
              <a:rPr lang="en-US" sz="1200" b="1" dirty="0">
                <a:solidFill>
                  <a:srgbClr val="0070C0"/>
                </a:solidFill>
              </a:rPr>
              <a:t>B</a:t>
            </a:r>
            <a:r>
              <a:rPr lang="en-US" sz="1200" dirty="0"/>
              <a:t> </a:t>
            </a:r>
          </a:p>
          <a:p>
            <a:pPr algn="ctr"/>
            <a:r>
              <a:rPr lang="en-US" sz="1200" dirty="0"/>
              <a:t>Extraction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42002C-B7A5-3D44-DE8F-3A1DFE2FBDDF}"/>
              </a:ext>
            </a:extLst>
          </p:cNvPr>
          <p:cNvSpPr/>
          <p:nvPr/>
        </p:nvSpPr>
        <p:spPr>
          <a:xfrm>
            <a:off x="6375976" y="1487098"/>
            <a:ext cx="1183786" cy="41476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CHROM/POS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AE0DAD-91C8-7BDA-88C2-29F51C33CB90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4181807" y="1694481"/>
            <a:ext cx="519584" cy="651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619D7BF-CFD1-A070-3732-28A516D1D979}"/>
              </a:ext>
            </a:extLst>
          </p:cNvPr>
          <p:cNvSpPr/>
          <p:nvPr/>
        </p:nvSpPr>
        <p:spPr>
          <a:xfrm>
            <a:off x="8058101" y="1371649"/>
            <a:ext cx="2207275" cy="4278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Ground Truth </a:t>
            </a:r>
          </a:p>
          <a:p>
            <a:r>
              <a:rPr lang="en-US" sz="1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Line 0: [values of the BVP signal]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FD194FB-0535-F7EE-A4CE-A2D9A47F44C2}"/>
              </a:ext>
            </a:extLst>
          </p:cNvPr>
          <p:cNvSpPr/>
          <p:nvPr/>
        </p:nvSpPr>
        <p:spPr>
          <a:xfrm>
            <a:off x="7657329" y="2498510"/>
            <a:ext cx="1010994" cy="381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BVP Signal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45D36E4-C71C-C946-F402-F3A6EFCA5F61}"/>
              </a:ext>
            </a:extLst>
          </p:cNvPr>
          <p:cNvCxnSpPr>
            <a:cxnSpLocks/>
            <a:stCxn id="20" idx="2"/>
            <a:endCxn id="27" idx="0"/>
          </p:cNvCxnSpPr>
          <p:nvPr/>
        </p:nvCxnSpPr>
        <p:spPr>
          <a:xfrm flipH="1">
            <a:off x="8162826" y="1799514"/>
            <a:ext cx="998913" cy="698996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026C85C-831B-3EA3-84E4-8C38F4B3683D}"/>
              </a:ext>
            </a:extLst>
          </p:cNvPr>
          <p:cNvSpPr/>
          <p:nvPr/>
        </p:nvSpPr>
        <p:spPr>
          <a:xfrm>
            <a:off x="6039195" y="3693092"/>
            <a:ext cx="1872209" cy="15448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Peak Detection</a:t>
            </a:r>
          </a:p>
          <a:p>
            <a:pPr algn="ctr"/>
            <a:endParaRPr lang="en-US" sz="1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sz="1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sz="1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sz="1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sz="1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sz="1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sz="1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1D1C66E-2623-FCC6-51CB-554A891E0BE5}"/>
              </a:ext>
            </a:extLst>
          </p:cNvPr>
          <p:cNvSpPr/>
          <p:nvPr/>
        </p:nvSpPr>
        <p:spPr>
          <a:xfrm>
            <a:off x="6174917" y="4189258"/>
            <a:ext cx="1584176" cy="779038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rgbClr val="FF0000"/>
                </a:solidFill>
              </a:rPr>
              <a:t>scipy_find_peaks</a:t>
            </a:r>
            <a:endParaRPr lang="en-US" sz="1200" b="1" dirty="0">
              <a:solidFill>
                <a:srgbClr val="FF0000"/>
              </a:solidFill>
            </a:endParaRPr>
          </a:p>
          <a:p>
            <a:pPr algn="ctr"/>
            <a:r>
              <a:rPr lang="en-US" sz="1200" b="1" dirty="0" err="1">
                <a:solidFill>
                  <a:srgbClr val="FF0000"/>
                </a:solidFill>
              </a:rPr>
              <a:t>Aduptive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023169C-F427-82E8-B256-76EC9030FFE5}"/>
              </a:ext>
            </a:extLst>
          </p:cNvPr>
          <p:cNvSpPr/>
          <p:nvPr/>
        </p:nvSpPr>
        <p:spPr>
          <a:xfrm>
            <a:off x="6478573" y="6118884"/>
            <a:ext cx="1080120" cy="7200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MAE</a:t>
            </a:r>
          </a:p>
          <a:p>
            <a:pPr algn="ctr"/>
            <a:r>
              <a:rPr lang="en-US" sz="1400" dirty="0"/>
              <a:t>BPM</a:t>
            </a:r>
          </a:p>
        </p:txBody>
      </p: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58DD664F-37E4-0099-A7D9-4DA9FE91517D}"/>
              </a:ext>
            </a:extLst>
          </p:cNvPr>
          <p:cNvCxnSpPr>
            <a:cxnSpLocks/>
            <a:stCxn id="126" idx="2"/>
            <a:endCxn id="69" idx="2"/>
          </p:cNvCxnSpPr>
          <p:nvPr/>
        </p:nvCxnSpPr>
        <p:spPr>
          <a:xfrm rot="5400000" flipH="1" flipV="1">
            <a:off x="5369322" y="5416699"/>
            <a:ext cx="47026" cy="2171476"/>
          </a:xfrm>
          <a:prstGeom prst="bentConnector4">
            <a:avLst>
              <a:gd name="adj1" fmla="val -486114"/>
              <a:gd name="adj2" fmla="val 72169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D0B0F189-6C36-9595-BF59-347FDD0210E0}"/>
              </a:ext>
            </a:extLst>
          </p:cNvPr>
          <p:cNvSpPr/>
          <p:nvPr/>
        </p:nvSpPr>
        <p:spPr>
          <a:xfrm>
            <a:off x="3283611" y="4128294"/>
            <a:ext cx="2021987" cy="4147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Peak-to-Peak Interval </a:t>
            </a:r>
          </a:p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BPM Calculation</a:t>
            </a:r>
          </a:p>
        </p:txBody>
      </p:sp>
      <p:sp>
        <p:nvSpPr>
          <p:cNvPr id="119" name="Flowchart: Punched Tape 118">
            <a:extLst>
              <a:ext uri="{FF2B5EF4-FFF2-40B4-BE49-F238E27FC236}">
                <a16:creationId xmlns:a16="http://schemas.microsoft.com/office/drawing/2014/main" id="{B0BD4EAE-CC68-3CB3-9438-63EA951DC7AD}"/>
              </a:ext>
            </a:extLst>
          </p:cNvPr>
          <p:cNvSpPr/>
          <p:nvPr/>
        </p:nvSpPr>
        <p:spPr>
          <a:xfrm>
            <a:off x="5991409" y="5428854"/>
            <a:ext cx="2098655" cy="518530"/>
          </a:xfrm>
          <a:prstGeom prst="flowChartPunchedTap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Peak Detection Experiments 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55BEDE6-A92E-3F9A-A804-6FEBC86AE1CC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5756169" y="1694481"/>
            <a:ext cx="619807" cy="651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B757B3F-DF7B-A74D-DE09-071867DB7869}"/>
              </a:ext>
            </a:extLst>
          </p:cNvPr>
          <p:cNvSpPr/>
          <p:nvPr/>
        </p:nvSpPr>
        <p:spPr>
          <a:xfrm>
            <a:off x="5305598" y="2472133"/>
            <a:ext cx="1010994" cy="381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BVP Signal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6067FF1-065E-1BC6-A796-A1C8EB79BFC0}"/>
              </a:ext>
            </a:extLst>
          </p:cNvPr>
          <p:cNvCxnSpPr>
            <a:cxnSpLocks/>
            <a:stCxn id="12" idx="2"/>
            <a:endCxn id="49" idx="0"/>
          </p:cNvCxnSpPr>
          <p:nvPr/>
        </p:nvCxnSpPr>
        <p:spPr>
          <a:xfrm flipH="1">
            <a:off x="5811095" y="1901864"/>
            <a:ext cx="1156774" cy="57026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6" name="Flowchart: Punched Tape 55">
            <a:extLst>
              <a:ext uri="{FF2B5EF4-FFF2-40B4-BE49-F238E27FC236}">
                <a16:creationId xmlns:a16="http://schemas.microsoft.com/office/drawing/2014/main" id="{AE233FF8-100E-249F-37C3-D0276BDA873A}"/>
              </a:ext>
            </a:extLst>
          </p:cNvPr>
          <p:cNvSpPr/>
          <p:nvPr/>
        </p:nvSpPr>
        <p:spPr>
          <a:xfrm>
            <a:off x="8762556" y="2556395"/>
            <a:ext cx="1658820" cy="518530"/>
          </a:xfrm>
          <a:prstGeom prst="flowChartPunchedTap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pyVHR</a:t>
            </a:r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1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FrameWork</a:t>
            </a:r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FBAD02F-6CA8-E667-39EC-0C8A3C1E032B}"/>
              </a:ext>
            </a:extLst>
          </p:cNvPr>
          <p:cNvSpPr/>
          <p:nvPr/>
        </p:nvSpPr>
        <p:spPr>
          <a:xfrm>
            <a:off x="3662508" y="4968296"/>
            <a:ext cx="1289175" cy="5591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5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1" name="Picture 7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E77709F-983A-F367-7AB7-A1474DD0C4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469" y="5085561"/>
            <a:ext cx="1090272" cy="339163"/>
          </a:xfrm>
          <a:prstGeom prst="rect">
            <a:avLst/>
          </a:prstGeom>
        </p:spPr>
      </p:pic>
      <p:sp>
        <p:nvSpPr>
          <p:cNvPr id="126" name="Rectangle 125">
            <a:extLst>
              <a:ext uri="{FF2B5EF4-FFF2-40B4-BE49-F238E27FC236}">
                <a16:creationId xmlns:a16="http://schemas.microsoft.com/office/drawing/2014/main" id="{ED3302DE-698F-B9A3-0327-B2AF1F155DB6}"/>
              </a:ext>
            </a:extLst>
          </p:cNvPr>
          <p:cNvSpPr/>
          <p:nvPr/>
        </p:nvSpPr>
        <p:spPr>
          <a:xfrm>
            <a:off x="3344315" y="6033726"/>
            <a:ext cx="1925564" cy="4922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Find The Median For Each Block</a:t>
            </a: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10D29EE-EDFF-3ECC-EF77-E94807FF036B}"/>
              </a:ext>
            </a:extLst>
          </p:cNvPr>
          <p:cNvCxnSpPr>
            <a:cxnSpLocks/>
            <a:stCxn id="57" idx="2"/>
            <a:endCxn id="126" idx="0"/>
          </p:cNvCxnSpPr>
          <p:nvPr/>
        </p:nvCxnSpPr>
        <p:spPr>
          <a:xfrm>
            <a:off x="4307096" y="5527417"/>
            <a:ext cx="1" cy="50630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C24302D-0C96-772A-9842-14A4572CDA60}"/>
              </a:ext>
            </a:extLst>
          </p:cNvPr>
          <p:cNvSpPr/>
          <p:nvPr/>
        </p:nvSpPr>
        <p:spPr>
          <a:xfrm>
            <a:off x="8648173" y="4128294"/>
            <a:ext cx="2021987" cy="4147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Peak-to-Peak Interval </a:t>
            </a:r>
          </a:p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BPM Calculation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E413A856-EE2C-D6CF-1203-45A06B236471}"/>
              </a:ext>
            </a:extLst>
          </p:cNvPr>
          <p:cNvSpPr/>
          <p:nvPr/>
        </p:nvSpPr>
        <p:spPr>
          <a:xfrm>
            <a:off x="9027070" y="4968296"/>
            <a:ext cx="1289175" cy="5591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5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45" name="Picture 14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47A83C8-5155-625F-4F8E-9359331338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031" y="5085561"/>
            <a:ext cx="1090272" cy="339163"/>
          </a:xfrm>
          <a:prstGeom prst="rect">
            <a:avLst/>
          </a:prstGeom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7A7940C3-E60F-4FCC-3A8E-9F77FFCB2583}"/>
              </a:ext>
            </a:extLst>
          </p:cNvPr>
          <p:cNvSpPr/>
          <p:nvPr/>
        </p:nvSpPr>
        <p:spPr>
          <a:xfrm>
            <a:off x="8708877" y="6033726"/>
            <a:ext cx="1925564" cy="4922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Find The Median For Each Block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23D86EFC-FDAC-E5A6-2FB9-62639594856B}"/>
              </a:ext>
            </a:extLst>
          </p:cNvPr>
          <p:cNvCxnSpPr>
            <a:cxnSpLocks/>
            <a:stCxn id="144" idx="2"/>
            <a:endCxn id="146" idx="0"/>
          </p:cNvCxnSpPr>
          <p:nvPr/>
        </p:nvCxnSpPr>
        <p:spPr>
          <a:xfrm>
            <a:off x="9671658" y="5527417"/>
            <a:ext cx="1" cy="50630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65EDDAB0-D7D5-AB6F-0868-9814EDE963B5}"/>
              </a:ext>
            </a:extLst>
          </p:cNvPr>
          <p:cNvCxnSpPr>
            <a:cxnSpLocks/>
            <a:stCxn id="146" idx="2"/>
            <a:endCxn id="69" idx="6"/>
          </p:cNvCxnSpPr>
          <p:nvPr/>
        </p:nvCxnSpPr>
        <p:spPr>
          <a:xfrm rot="5400000" flipH="1">
            <a:off x="8591663" y="5445954"/>
            <a:ext cx="47026" cy="2112966"/>
          </a:xfrm>
          <a:prstGeom prst="bentConnector4">
            <a:avLst>
              <a:gd name="adj1" fmla="val -486114"/>
              <a:gd name="adj2" fmla="val 72783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470C4DF1-D373-8235-09C1-EF6E7AA2CF8E}"/>
              </a:ext>
            </a:extLst>
          </p:cNvPr>
          <p:cNvCxnSpPr>
            <a:cxnSpLocks/>
            <a:stCxn id="45" idx="1"/>
            <a:endCxn id="77" idx="3"/>
          </p:cNvCxnSpPr>
          <p:nvPr/>
        </p:nvCxnSpPr>
        <p:spPr>
          <a:xfrm flipH="1" flipV="1">
            <a:off x="5305598" y="4335677"/>
            <a:ext cx="733597" cy="12984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8668983E-A098-BBD4-2DFA-13F5647709C4}"/>
              </a:ext>
            </a:extLst>
          </p:cNvPr>
          <p:cNvCxnSpPr>
            <a:cxnSpLocks/>
            <a:stCxn id="77" idx="2"/>
            <a:endCxn id="57" idx="0"/>
          </p:cNvCxnSpPr>
          <p:nvPr/>
        </p:nvCxnSpPr>
        <p:spPr>
          <a:xfrm>
            <a:off x="4294605" y="4543060"/>
            <a:ext cx="12491" cy="425236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AF39DE7E-728D-122B-ABC2-B2915FDC7C7A}"/>
              </a:ext>
            </a:extLst>
          </p:cNvPr>
          <p:cNvCxnSpPr>
            <a:cxnSpLocks/>
            <a:stCxn id="143" idx="2"/>
            <a:endCxn id="144" idx="0"/>
          </p:cNvCxnSpPr>
          <p:nvPr/>
        </p:nvCxnSpPr>
        <p:spPr>
          <a:xfrm>
            <a:off x="9659167" y="4543060"/>
            <a:ext cx="12491" cy="425236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FBA74832-89EE-6ECB-DB16-0E7209055DC3}"/>
              </a:ext>
            </a:extLst>
          </p:cNvPr>
          <p:cNvCxnSpPr>
            <a:cxnSpLocks/>
            <a:stCxn id="45" idx="3"/>
            <a:endCxn id="143" idx="1"/>
          </p:cNvCxnSpPr>
          <p:nvPr/>
        </p:nvCxnSpPr>
        <p:spPr>
          <a:xfrm flipV="1">
            <a:off x="7911404" y="4335677"/>
            <a:ext cx="736769" cy="12984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5D7805B5-3B36-EEE9-06F2-20B76F42ED28}"/>
              </a:ext>
            </a:extLst>
          </p:cNvPr>
          <p:cNvCxnSpPr>
            <a:cxnSpLocks/>
            <a:stCxn id="27" idx="2"/>
            <a:endCxn id="45" idx="3"/>
          </p:cNvCxnSpPr>
          <p:nvPr/>
        </p:nvCxnSpPr>
        <p:spPr>
          <a:xfrm flipH="1">
            <a:off x="7911404" y="2879738"/>
            <a:ext cx="251422" cy="1585788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6C3A375C-F6B8-7725-36D7-E80870A6D59A}"/>
              </a:ext>
            </a:extLst>
          </p:cNvPr>
          <p:cNvCxnSpPr>
            <a:cxnSpLocks/>
            <a:stCxn id="49" idx="2"/>
            <a:endCxn id="45" idx="1"/>
          </p:cNvCxnSpPr>
          <p:nvPr/>
        </p:nvCxnSpPr>
        <p:spPr>
          <a:xfrm>
            <a:off x="5811095" y="2853361"/>
            <a:ext cx="228100" cy="1612165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FEA7308-51DC-9954-196C-1F06FC965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547877"/>
              </p:ext>
            </p:extLst>
          </p:nvPr>
        </p:nvGraphicFramePr>
        <p:xfrm>
          <a:off x="21863" y="1283881"/>
          <a:ext cx="3098379" cy="2218846"/>
        </p:xfrm>
        <a:graphic>
          <a:graphicData uri="http://schemas.openxmlformats.org/drawingml/2006/table">
            <a:tbl>
              <a:tblPr/>
              <a:tblGrid>
                <a:gridCol w="1371514">
                  <a:extLst>
                    <a:ext uri="{9D8B030D-6E8A-4147-A177-3AD203B41FA5}">
                      <a16:colId xmlns:a16="http://schemas.microsoft.com/office/drawing/2014/main" val="179908834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734395518"/>
                    </a:ext>
                  </a:extLst>
                </a:gridCol>
                <a:gridCol w="862769">
                  <a:extLst>
                    <a:ext uri="{9D8B030D-6E8A-4147-A177-3AD203B41FA5}">
                      <a16:colId xmlns:a16="http://schemas.microsoft.com/office/drawing/2014/main" val="1944153304"/>
                    </a:ext>
                  </a:extLst>
                </a:gridCol>
              </a:tblGrid>
              <a:tr h="272562">
                <a:tc>
                  <a:txBody>
                    <a:bodyPr/>
                    <a:lstStyle/>
                    <a:p>
                      <a:r>
                        <a:rPr lang="en-US" sz="1100" b="1" dirty="0"/>
                        <a:t>Pure Dataset</a:t>
                      </a:r>
                      <a:endParaRPr lang="en-US" sz="11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/>
                        <a:t>MAE</a:t>
                      </a:r>
                      <a:endParaRPr lang="en-US" sz="11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/>
                        <a:t>Std Dev</a:t>
                      </a:r>
                      <a:endParaRPr lang="en-US" sz="11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2897486"/>
                  </a:ext>
                </a:extLst>
              </a:tr>
              <a:tr h="272562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00B050"/>
                          </a:solidFill>
                        </a:rPr>
                        <a:t>Steady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 dirty="0">
                          <a:solidFill>
                            <a:srgbClr val="00B050"/>
                          </a:solidFill>
                        </a:rPr>
                        <a:t>2.893107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 dirty="0">
                          <a:solidFill>
                            <a:srgbClr val="00B050"/>
                          </a:solidFill>
                        </a:rPr>
                        <a:t>1.760998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3021348"/>
                  </a:ext>
                </a:extLst>
              </a:tr>
              <a:tr h="272562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00B050"/>
                          </a:solidFill>
                        </a:rPr>
                        <a:t>Talking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 dirty="0">
                          <a:solidFill>
                            <a:srgbClr val="00B050"/>
                          </a:solidFill>
                        </a:rPr>
                        <a:t>4.918641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 dirty="0">
                          <a:solidFill>
                            <a:srgbClr val="00B050"/>
                          </a:solidFill>
                        </a:rPr>
                        <a:t>4.137012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71435"/>
                  </a:ext>
                </a:extLst>
              </a:tr>
              <a:tr h="310912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00B050"/>
                          </a:solidFill>
                        </a:rPr>
                        <a:t>Slow Translation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 dirty="0">
                          <a:solidFill>
                            <a:srgbClr val="00B050"/>
                          </a:solidFill>
                        </a:rPr>
                        <a:t>3.372643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 dirty="0">
                          <a:solidFill>
                            <a:srgbClr val="00B050"/>
                          </a:solidFill>
                        </a:rPr>
                        <a:t>2.743749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0848695"/>
                  </a:ext>
                </a:extLst>
              </a:tr>
              <a:tr h="272562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00B050"/>
                          </a:solidFill>
                        </a:rPr>
                        <a:t>Fast Translation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 dirty="0">
                          <a:solidFill>
                            <a:srgbClr val="00B050"/>
                          </a:solidFill>
                        </a:rPr>
                        <a:t>2.332530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 dirty="0">
                          <a:solidFill>
                            <a:srgbClr val="00B050"/>
                          </a:solidFill>
                        </a:rPr>
                        <a:t>1.432035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8163670"/>
                  </a:ext>
                </a:extLst>
              </a:tr>
              <a:tr h="272562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00B050"/>
                          </a:solidFill>
                        </a:rPr>
                        <a:t>Small Rotation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 dirty="0">
                          <a:solidFill>
                            <a:srgbClr val="00B050"/>
                          </a:solidFill>
                        </a:rPr>
                        <a:t>3.113621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 dirty="0">
                          <a:solidFill>
                            <a:srgbClr val="00B050"/>
                          </a:solidFill>
                        </a:rPr>
                        <a:t>1.829347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802069"/>
                  </a:ext>
                </a:extLst>
              </a:tr>
              <a:tr h="272562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00B050"/>
                          </a:solidFill>
                        </a:rPr>
                        <a:t>Medium Rotation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 dirty="0">
                          <a:solidFill>
                            <a:srgbClr val="00B050"/>
                          </a:solidFill>
                        </a:rPr>
                        <a:t>3.297898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 dirty="0">
                          <a:solidFill>
                            <a:srgbClr val="00B050"/>
                          </a:solidFill>
                        </a:rPr>
                        <a:t>1.666147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2040845"/>
                  </a:ext>
                </a:extLst>
              </a:tr>
              <a:tr h="272562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00B050"/>
                          </a:solidFill>
                        </a:rPr>
                        <a:t>Full Dataset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 dirty="0">
                          <a:solidFill>
                            <a:srgbClr val="00B050"/>
                          </a:solidFill>
                        </a:rPr>
                        <a:t>3.321407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 dirty="0">
                          <a:solidFill>
                            <a:srgbClr val="00B050"/>
                          </a:solidFill>
                        </a:rPr>
                        <a:t>2.261548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8486164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D04DBA-7F43-0C69-8FDE-33996EE89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607012"/>
              </p:ext>
            </p:extLst>
          </p:nvPr>
        </p:nvGraphicFramePr>
        <p:xfrm>
          <a:off x="-38958" y="3729912"/>
          <a:ext cx="3098379" cy="545124"/>
        </p:xfrm>
        <a:graphic>
          <a:graphicData uri="http://schemas.openxmlformats.org/drawingml/2006/table">
            <a:tbl>
              <a:tblPr/>
              <a:tblGrid>
                <a:gridCol w="1224136">
                  <a:extLst>
                    <a:ext uri="{9D8B030D-6E8A-4147-A177-3AD203B41FA5}">
                      <a16:colId xmlns:a16="http://schemas.microsoft.com/office/drawing/2014/main" val="1799088342"/>
                    </a:ext>
                  </a:extLst>
                </a:gridCol>
                <a:gridCol w="902984">
                  <a:extLst>
                    <a:ext uri="{9D8B030D-6E8A-4147-A177-3AD203B41FA5}">
                      <a16:colId xmlns:a16="http://schemas.microsoft.com/office/drawing/2014/main" val="3734395518"/>
                    </a:ext>
                  </a:extLst>
                </a:gridCol>
                <a:gridCol w="971259">
                  <a:extLst>
                    <a:ext uri="{9D8B030D-6E8A-4147-A177-3AD203B41FA5}">
                      <a16:colId xmlns:a16="http://schemas.microsoft.com/office/drawing/2014/main" val="1944153304"/>
                    </a:ext>
                  </a:extLst>
                </a:gridCol>
              </a:tblGrid>
              <a:tr h="272562">
                <a:tc>
                  <a:txBody>
                    <a:bodyPr/>
                    <a:lstStyle/>
                    <a:p>
                      <a:r>
                        <a:rPr lang="en-US" sz="1100" b="1" dirty="0"/>
                        <a:t>UBFC</a:t>
                      </a:r>
                      <a:endParaRPr lang="en-US" sz="11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/>
                        <a:t>MAE</a:t>
                      </a:r>
                      <a:endParaRPr lang="en-US" sz="11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/>
                        <a:t>Std Dev</a:t>
                      </a:r>
                      <a:endParaRPr lang="en-US" sz="11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2897486"/>
                  </a:ext>
                </a:extLst>
              </a:tr>
              <a:tr h="272562">
                <a:tc>
                  <a:txBody>
                    <a:bodyPr/>
                    <a:lstStyle/>
                    <a:p>
                      <a:pPr algn="l"/>
                      <a:r>
                        <a:rPr lang="en-US" sz="1050" b="1" dirty="0" err="1">
                          <a:solidFill>
                            <a:srgbClr val="00B050"/>
                          </a:solidFill>
                        </a:rPr>
                        <a:t>Fulldataset</a:t>
                      </a:r>
                      <a:endParaRPr lang="en-US" sz="105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50" b="1" dirty="0">
                          <a:solidFill>
                            <a:srgbClr val="00B050"/>
                          </a:solidFill>
                        </a:rPr>
                        <a:t>2.714020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50" b="1" dirty="0">
                          <a:solidFill>
                            <a:srgbClr val="00B050"/>
                          </a:solidFill>
                        </a:rPr>
                        <a:t>0.978131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3021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1464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2750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latin typeface="Caladea"/>
                <a:ea typeface="HY견고딕" pitchFamily="18" charset="-127"/>
              </a:rPr>
              <a:t>UBFC Dataset Result Summery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476398-AE04-8425-0422-AA0A0139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78038320-9321-7FE3-F0CD-D8C08B9F2D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52271"/>
              </p:ext>
            </p:extLst>
          </p:nvPr>
        </p:nvGraphicFramePr>
        <p:xfrm>
          <a:off x="1242244" y="1260351"/>
          <a:ext cx="6035962" cy="2160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5484">
                  <a:extLst>
                    <a:ext uri="{9D8B030D-6E8A-4147-A177-3AD203B41FA5}">
                      <a16:colId xmlns:a16="http://schemas.microsoft.com/office/drawing/2014/main" val="1426586448"/>
                    </a:ext>
                  </a:extLst>
                </a:gridCol>
                <a:gridCol w="1397802">
                  <a:extLst>
                    <a:ext uri="{9D8B030D-6E8A-4147-A177-3AD203B41FA5}">
                      <a16:colId xmlns:a16="http://schemas.microsoft.com/office/drawing/2014/main" val="4191074399"/>
                    </a:ext>
                  </a:extLst>
                </a:gridCol>
                <a:gridCol w="1410508">
                  <a:extLst>
                    <a:ext uri="{9D8B030D-6E8A-4147-A177-3AD203B41FA5}">
                      <a16:colId xmlns:a16="http://schemas.microsoft.com/office/drawing/2014/main" val="51152175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712840577"/>
                    </a:ext>
                  </a:extLst>
                </a:gridCol>
              </a:tblGrid>
              <a:tr h="458096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Method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MAE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Std Dev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Worst Case (Max)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280114"/>
                  </a:ext>
                </a:extLst>
              </a:tr>
              <a:tr h="458096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AMPD + CHROM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2.61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1.24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5.29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884805"/>
                  </a:ext>
                </a:extLst>
              </a:tr>
              <a:tr h="458096">
                <a:tc>
                  <a:txBody>
                    <a:bodyPr/>
                    <a:lstStyle/>
                    <a:p>
                      <a:r>
                        <a:rPr lang="en-US" sz="1200"/>
                        <a:t>AMPD + POS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9.59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5.06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28.54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164356"/>
                  </a:ext>
                </a:extLst>
              </a:tr>
              <a:tr h="458096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SciPy + CHROM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4.39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4.38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25.06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966199"/>
                  </a:ext>
                </a:extLst>
              </a:tr>
              <a:tr h="327855">
                <a:tc>
                  <a:txBody>
                    <a:bodyPr/>
                    <a:lstStyle/>
                    <a:p>
                      <a:r>
                        <a:rPr lang="en-US" sz="1200"/>
                        <a:t>SciPy + POS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13.80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9.86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47.43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862470"/>
                  </a:ext>
                </a:extLst>
              </a:tr>
            </a:tbl>
          </a:graphicData>
        </a:graphic>
      </p:graphicFrame>
      <p:pic>
        <p:nvPicPr>
          <p:cNvPr id="40" name="Picture 39">
            <a:extLst>
              <a:ext uri="{FF2B5EF4-FFF2-40B4-BE49-F238E27FC236}">
                <a16:creationId xmlns:a16="http://schemas.microsoft.com/office/drawing/2014/main" id="{E1429AB6-B0D9-E473-E33F-1F771B803B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12" y="3417871"/>
            <a:ext cx="7848869" cy="389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77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2750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AMPD + CHROM: MAE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476398-AE04-8425-0422-AA0A0139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AFE15EC-FB18-63FF-8CBF-1AF1C1B7F2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957882"/>
              </p:ext>
            </p:extLst>
          </p:nvPr>
        </p:nvGraphicFramePr>
        <p:xfrm>
          <a:off x="2328719" y="6072101"/>
          <a:ext cx="6035962" cy="916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5484">
                  <a:extLst>
                    <a:ext uri="{9D8B030D-6E8A-4147-A177-3AD203B41FA5}">
                      <a16:colId xmlns:a16="http://schemas.microsoft.com/office/drawing/2014/main" val="2638203490"/>
                    </a:ext>
                  </a:extLst>
                </a:gridCol>
                <a:gridCol w="1397802">
                  <a:extLst>
                    <a:ext uri="{9D8B030D-6E8A-4147-A177-3AD203B41FA5}">
                      <a16:colId xmlns:a16="http://schemas.microsoft.com/office/drawing/2014/main" val="1490870549"/>
                    </a:ext>
                  </a:extLst>
                </a:gridCol>
                <a:gridCol w="1410508">
                  <a:extLst>
                    <a:ext uri="{9D8B030D-6E8A-4147-A177-3AD203B41FA5}">
                      <a16:colId xmlns:a16="http://schemas.microsoft.com/office/drawing/2014/main" val="52948642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4159546811"/>
                    </a:ext>
                  </a:extLst>
                </a:gridCol>
              </a:tblGrid>
              <a:tr h="458096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Method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MAE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Std Dev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Worst Case (Max)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585961"/>
                  </a:ext>
                </a:extLst>
              </a:tr>
              <a:tr h="458096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AMPD + CHROM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2.61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1.24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5.29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465029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D8F39DAE-B745-8520-3B5D-843C84AC2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18311"/>
            <a:ext cx="10693400" cy="352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24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2750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AMPD + POS: MAE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476398-AE04-8425-0422-AA0A0139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5CE8DC9-2E68-3436-BF71-D4768E542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18311"/>
            <a:ext cx="10693400" cy="3524640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8913E959-2438-20AA-324E-DF2724D7EB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152256"/>
              </p:ext>
            </p:extLst>
          </p:nvPr>
        </p:nvGraphicFramePr>
        <p:xfrm>
          <a:off x="2250356" y="5781274"/>
          <a:ext cx="6035962" cy="916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5484">
                  <a:extLst>
                    <a:ext uri="{9D8B030D-6E8A-4147-A177-3AD203B41FA5}">
                      <a16:colId xmlns:a16="http://schemas.microsoft.com/office/drawing/2014/main" val="2638203490"/>
                    </a:ext>
                  </a:extLst>
                </a:gridCol>
                <a:gridCol w="1397802">
                  <a:extLst>
                    <a:ext uri="{9D8B030D-6E8A-4147-A177-3AD203B41FA5}">
                      <a16:colId xmlns:a16="http://schemas.microsoft.com/office/drawing/2014/main" val="1490870549"/>
                    </a:ext>
                  </a:extLst>
                </a:gridCol>
                <a:gridCol w="1410508">
                  <a:extLst>
                    <a:ext uri="{9D8B030D-6E8A-4147-A177-3AD203B41FA5}">
                      <a16:colId xmlns:a16="http://schemas.microsoft.com/office/drawing/2014/main" val="52948642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4159546811"/>
                    </a:ext>
                  </a:extLst>
                </a:gridCol>
              </a:tblGrid>
              <a:tr h="458096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Method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MAE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Std Dev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Worst Case (Max)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585961"/>
                  </a:ext>
                </a:extLst>
              </a:tr>
              <a:tr h="458096">
                <a:tc>
                  <a:txBody>
                    <a:bodyPr/>
                    <a:lstStyle/>
                    <a:p>
                      <a:r>
                        <a:rPr lang="en-US" sz="1200" dirty="0"/>
                        <a:t>AMPD + POS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9.59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5.06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28.54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762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0616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2750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SciPy + CHROM: MAE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476398-AE04-8425-0422-AA0A0139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A95884-4986-EE99-AB3D-C6F91879A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17326"/>
            <a:ext cx="10693400" cy="3526610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B7F588B-ECDD-376E-65B8-755EE43AF1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703212"/>
              </p:ext>
            </p:extLst>
          </p:nvPr>
        </p:nvGraphicFramePr>
        <p:xfrm>
          <a:off x="2178348" y="5817958"/>
          <a:ext cx="6035962" cy="916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5484">
                  <a:extLst>
                    <a:ext uri="{9D8B030D-6E8A-4147-A177-3AD203B41FA5}">
                      <a16:colId xmlns:a16="http://schemas.microsoft.com/office/drawing/2014/main" val="2638203490"/>
                    </a:ext>
                  </a:extLst>
                </a:gridCol>
                <a:gridCol w="1397802">
                  <a:extLst>
                    <a:ext uri="{9D8B030D-6E8A-4147-A177-3AD203B41FA5}">
                      <a16:colId xmlns:a16="http://schemas.microsoft.com/office/drawing/2014/main" val="1490870549"/>
                    </a:ext>
                  </a:extLst>
                </a:gridCol>
                <a:gridCol w="1410508">
                  <a:extLst>
                    <a:ext uri="{9D8B030D-6E8A-4147-A177-3AD203B41FA5}">
                      <a16:colId xmlns:a16="http://schemas.microsoft.com/office/drawing/2014/main" val="52948642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4159546811"/>
                    </a:ext>
                  </a:extLst>
                </a:gridCol>
              </a:tblGrid>
              <a:tr h="458096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Method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MAE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Std Dev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Worst Case (Max)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585961"/>
                  </a:ext>
                </a:extLst>
              </a:tr>
              <a:tr h="458096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SciPy + CHROM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4.39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4.38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25.06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237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5560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2750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SciPy + POS: MAE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476398-AE04-8425-0422-AA0A0139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951963-28CE-0B4E-1F04-3DC6112FE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18311"/>
            <a:ext cx="10693400" cy="352464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C354F99-5888-BF49-830F-2A01004069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233770"/>
              </p:ext>
            </p:extLst>
          </p:nvPr>
        </p:nvGraphicFramePr>
        <p:xfrm>
          <a:off x="2330306" y="5911515"/>
          <a:ext cx="6032787" cy="7859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2309">
                  <a:extLst>
                    <a:ext uri="{9D8B030D-6E8A-4147-A177-3AD203B41FA5}">
                      <a16:colId xmlns:a16="http://schemas.microsoft.com/office/drawing/2014/main" val="2638203490"/>
                    </a:ext>
                  </a:extLst>
                </a:gridCol>
                <a:gridCol w="1397802">
                  <a:extLst>
                    <a:ext uri="{9D8B030D-6E8A-4147-A177-3AD203B41FA5}">
                      <a16:colId xmlns:a16="http://schemas.microsoft.com/office/drawing/2014/main" val="1490870549"/>
                    </a:ext>
                  </a:extLst>
                </a:gridCol>
                <a:gridCol w="1410508">
                  <a:extLst>
                    <a:ext uri="{9D8B030D-6E8A-4147-A177-3AD203B41FA5}">
                      <a16:colId xmlns:a16="http://schemas.microsoft.com/office/drawing/2014/main" val="52948642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4159546811"/>
                    </a:ext>
                  </a:extLst>
                </a:gridCol>
              </a:tblGrid>
              <a:tr h="458096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Method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MAE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Std Dev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Worst Case (Max)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585961"/>
                  </a:ext>
                </a:extLst>
              </a:tr>
              <a:tr h="327855">
                <a:tc>
                  <a:txBody>
                    <a:bodyPr/>
                    <a:lstStyle/>
                    <a:p>
                      <a:r>
                        <a:rPr lang="en-US" sz="1200" dirty="0"/>
                        <a:t>SciPy + POS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13.80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9.86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47.43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7158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7290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FBD9534-CA18-2486-2728-BB3B434151D7}"/>
              </a:ext>
            </a:extLst>
          </p:cNvPr>
          <p:cNvSpPr/>
          <p:nvPr/>
        </p:nvSpPr>
        <p:spPr>
          <a:xfrm>
            <a:off x="0" y="0"/>
            <a:ext cx="10693400" cy="756126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2750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bg1"/>
                </a:solidFill>
                <a:latin typeface="Caladea"/>
                <a:ea typeface="HY견고딕" pitchFamily="18" charset="-127"/>
              </a:rPr>
              <a:t>UBFC Dataset Result Summery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476398-AE04-8425-0422-AA0A0139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6840D10-192A-1423-52BE-6C3354229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66071"/>
            <a:ext cx="10693400" cy="482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98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2750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latin typeface="Caladea"/>
                <a:ea typeface="HY견고딕" pitchFamily="18" charset="-127"/>
              </a:rPr>
              <a:t>Tunning Mechanism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476398-AE04-8425-0422-AA0A0139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620E9F-B00B-928F-5409-700060CEA5F5}"/>
              </a:ext>
            </a:extLst>
          </p:cNvPr>
          <p:cNvSpPr txBox="1"/>
          <p:nvPr/>
        </p:nvSpPr>
        <p:spPr>
          <a:xfrm>
            <a:off x="450156" y="2340471"/>
            <a:ext cx="4248472" cy="954107"/>
          </a:xfrm>
          <a:prstGeom prst="rect">
            <a:avLst/>
          </a:prstGeom>
          <a:noFill/>
          <a:ln w="28575">
            <a:solidFill>
              <a:srgbClr val="FB7405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peaks, properties 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8A9FF"/>
                </a:solidFill>
                <a:effectLst/>
                <a:latin typeface="Consolas" panose="020B0609020204030204" pitchFamily="49" charset="0"/>
              </a:rPr>
              <a:t>find_peaks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28A9FF"/>
                </a:solidFill>
                <a:effectLst/>
                <a:latin typeface="Consolas" panose="020B0609020204030204" pitchFamily="49" charset="0"/>
              </a:rPr>
              <a:t>signal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lvl="1"/>
            <a:r>
              <a:rPr lang="en-US" sz="1400" b="0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     distance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 err="1">
                <a:solidFill>
                  <a:srgbClr val="28A9FF"/>
                </a:solidFill>
                <a:effectLst/>
                <a:latin typeface="Consolas" panose="020B0609020204030204" pitchFamily="49" charset="0"/>
              </a:rPr>
              <a:t>min_distance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lvl="1"/>
            <a:r>
              <a:rPr lang="en-US" sz="1400" b="0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   prominence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28A9FF"/>
                </a:solidFill>
                <a:effectLst/>
                <a:latin typeface="Consolas" panose="020B0609020204030204" pitchFamily="49" charset="0"/>
              </a:rPr>
              <a:t>prominence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28A9FF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pPr lvl="1"/>
            <a:r>
              <a:rPr lang="en-US" sz="1400" b="0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       height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28A9FF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C790A7-757C-8DB6-3261-29795B15883D}"/>
              </a:ext>
            </a:extLst>
          </p:cNvPr>
          <p:cNvSpPr txBox="1"/>
          <p:nvPr/>
        </p:nvSpPr>
        <p:spPr>
          <a:xfrm>
            <a:off x="1494617" y="4162199"/>
            <a:ext cx="2159550" cy="1815882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After Tunning </a:t>
            </a:r>
          </a:p>
          <a:p>
            <a:pPr algn="ctr"/>
            <a:endParaRPr lang="en-US" sz="1400" b="0" dirty="0">
              <a:solidFill>
                <a:srgbClr val="FF478D"/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en-US" sz="1400" b="0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Distance 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= 10</a:t>
            </a:r>
            <a:r>
              <a:rPr lang="en-US" sz="1400" b="0" dirty="0">
                <a:solidFill>
                  <a:srgbClr val="28A9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algn="ctr"/>
            <a:r>
              <a:rPr lang="en-US" sz="1400" b="0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Prominence 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=  0.5</a:t>
            </a:r>
            <a:r>
              <a:rPr lang="en-US" sz="1400" b="0" dirty="0">
                <a:solidFill>
                  <a:srgbClr val="28A9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algn="ctr"/>
            <a:r>
              <a:rPr lang="en-US" sz="1400" b="0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= Default</a:t>
            </a:r>
            <a:endParaRPr lang="en-US" sz="1400" dirty="0">
              <a:solidFill>
                <a:srgbClr val="6160A4"/>
              </a:solidFill>
              <a:latin typeface="Consolas" panose="020B0609020204030204" pitchFamily="49" charset="0"/>
            </a:endParaRPr>
          </a:p>
          <a:p>
            <a:pPr algn="ctr"/>
            <a:endParaRPr lang="en-US" sz="1400" b="0" dirty="0">
              <a:solidFill>
                <a:srgbClr val="6160A4"/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en-US" sz="1400" b="1" dirty="0">
                <a:solidFill>
                  <a:srgbClr val="FF0505"/>
                </a:solidFill>
                <a:latin typeface="Caladea" panose="020B0600000101010101"/>
              </a:rPr>
              <a:t>[Hard Coded]</a:t>
            </a:r>
            <a:endParaRPr lang="en-US" sz="1400" b="1" dirty="0">
              <a:solidFill>
                <a:srgbClr val="FF0505"/>
              </a:solidFill>
              <a:effectLst/>
              <a:latin typeface="Caladea" panose="020B0600000101010101"/>
            </a:endParaRPr>
          </a:p>
          <a:p>
            <a:endParaRPr lang="en-US" sz="1400" b="0" dirty="0">
              <a:solidFill>
                <a:srgbClr val="6160A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EA0079-D04B-F7A3-853E-37D74B5E7373}"/>
              </a:ext>
            </a:extLst>
          </p:cNvPr>
          <p:cNvSpPr txBox="1"/>
          <p:nvPr/>
        </p:nvSpPr>
        <p:spPr>
          <a:xfrm>
            <a:off x="6282804" y="2311497"/>
            <a:ext cx="3312368" cy="1384995"/>
          </a:xfrm>
          <a:prstGeom prst="rect">
            <a:avLst/>
          </a:prstGeom>
          <a:noFill/>
          <a:ln w="28575">
            <a:solidFill>
              <a:srgbClr val="FB7405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 err="1">
                <a:solidFill>
                  <a:srgbClr val="28A9FF"/>
                </a:solidFill>
                <a:effectLst/>
                <a:latin typeface="Consolas" panose="020B0609020204030204" pitchFamily="49" charset="0"/>
              </a:rPr>
              <a:t>ampd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signal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28A9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8A9FF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sz="1400" b="0" dirty="0" err="1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28A9FF"/>
                </a:solidFill>
                <a:effectLst/>
                <a:latin typeface="Consolas" panose="020B0609020204030204" pitchFamily="49" charset="0"/>
              </a:rPr>
              <a:t>ndarray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28A9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dirty="0">
                <a:solidFill>
                  <a:srgbClr val="28A9FF"/>
                </a:solidFill>
                <a:latin typeface="Consolas" panose="020B0609020204030204" pitchFamily="49" charset="0"/>
              </a:rPr>
              <a:t>	</a:t>
            </a:r>
            <a:r>
              <a:rPr lang="en-US" sz="1400" b="0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28A9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A95E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28A9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28A9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62C2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dirty="0">
              <a:solidFill>
                <a:srgbClr val="6160A4"/>
              </a:solidFill>
              <a:latin typeface="Consolas" panose="020B0609020204030204" pitchFamily="49" charset="0"/>
            </a:endParaRPr>
          </a:p>
          <a:p>
            <a:r>
              <a:rPr lang="pt-BR" sz="1400" b="0" dirty="0">
                <a:effectLst/>
                <a:latin typeface="Consolas" panose="020B0609020204030204" pitchFamily="49" charset="0"/>
              </a:rPr>
              <a:t>N</a:t>
            </a:r>
            <a:r>
              <a:rPr lang="pt-BR" sz="1400" b="0" dirty="0">
                <a:solidFill>
                  <a:srgbClr val="28A9FF"/>
                </a:solidFill>
                <a:effectLst/>
                <a:latin typeface="Consolas" panose="020B0609020204030204" pitchFamily="49" charset="0"/>
              </a:rPr>
              <a:t> = Signal Length</a:t>
            </a:r>
            <a:endParaRPr lang="en-US" sz="1400" dirty="0">
              <a:solidFill>
                <a:srgbClr val="6160A4"/>
              </a:solidFill>
              <a:latin typeface="Consolas" panose="020B0609020204030204" pitchFamily="49" charset="0"/>
            </a:endParaRPr>
          </a:p>
          <a:p>
            <a:r>
              <a:rPr lang="pt-BR" sz="1400" b="0" dirty="0">
                <a:effectLst/>
                <a:latin typeface="Consolas" panose="020B0609020204030204" pitchFamily="49" charset="0"/>
              </a:rPr>
              <a:t>L</a:t>
            </a:r>
            <a:r>
              <a:rPr lang="pt-BR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A95E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400" b="0" dirty="0">
                <a:solidFill>
                  <a:srgbClr val="28A9FF"/>
                </a:solidFill>
                <a:effectLst/>
                <a:latin typeface="Consolas" panose="020B0609020204030204" pitchFamily="49" charset="0"/>
              </a:rPr>
              <a:t>N  </a:t>
            </a:r>
            <a:r>
              <a:rPr lang="pt-BR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400" b="0" dirty="0">
                <a:solidFill>
                  <a:srgbClr val="28A9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1400" b="0" dirty="0">
                <a:solidFill>
                  <a:srgbClr val="28A9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)</a:t>
            </a:r>
            <a:endParaRPr lang="pt-BR" sz="14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19320C-B944-8786-92DF-3BC47EA04648}"/>
              </a:ext>
            </a:extLst>
          </p:cNvPr>
          <p:cNvSpPr txBox="1"/>
          <p:nvPr/>
        </p:nvSpPr>
        <p:spPr>
          <a:xfrm>
            <a:off x="6859213" y="4505876"/>
            <a:ext cx="2159550" cy="1169551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After Tunning </a:t>
            </a:r>
          </a:p>
          <a:p>
            <a:pPr algn="ctr"/>
            <a:endParaRPr lang="en-US" sz="1400" b="0" dirty="0">
              <a:solidFill>
                <a:srgbClr val="FF478D"/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en-US" sz="1400" dirty="0">
                <a:solidFill>
                  <a:srgbClr val="FF478D"/>
                </a:solidFill>
                <a:latin typeface="Consolas" panose="020B0609020204030204" pitchFamily="49" charset="0"/>
              </a:rPr>
              <a:t>L = 10</a:t>
            </a:r>
            <a:endParaRPr lang="en-US" sz="1400" b="0" dirty="0">
              <a:solidFill>
                <a:srgbClr val="6160A4"/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en-US" sz="1400" b="1" dirty="0">
                <a:solidFill>
                  <a:srgbClr val="FF0505"/>
                </a:solidFill>
                <a:latin typeface="Caladea" panose="020B0600000101010101"/>
              </a:rPr>
              <a:t>[Hard Coded]</a:t>
            </a:r>
            <a:endParaRPr lang="en-US" sz="1400" b="1" dirty="0">
              <a:solidFill>
                <a:srgbClr val="FF0505"/>
              </a:solidFill>
              <a:effectLst/>
              <a:latin typeface="Caladea" panose="020B0600000101010101"/>
            </a:endParaRPr>
          </a:p>
          <a:p>
            <a:endParaRPr lang="en-US" sz="1400" b="0" dirty="0">
              <a:solidFill>
                <a:srgbClr val="6160A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66140E-3BAF-3F9D-4152-A75C7928F5D9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2574392" y="3294578"/>
            <a:ext cx="0" cy="8676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03A0BE-A523-9385-36F1-0CD037558C98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7938988" y="3696492"/>
            <a:ext cx="0" cy="8093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932FBEA-7716-7079-8A7B-28A700E3F38D}"/>
              </a:ext>
            </a:extLst>
          </p:cNvPr>
          <p:cNvSpPr txBox="1"/>
          <p:nvPr/>
        </p:nvSpPr>
        <p:spPr>
          <a:xfrm>
            <a:off x="1910760" y="6484604"/>
            <a:ext cx="7288023" cy="523220"/>
          </a:xfrm>
          <a:custGeom>
            <a:avLst/>
            <a:gdLst>
              <a:gd name="connsiteX0" fmla="*/ 0 w 7288023"/>
              <a:gd name="connsiteY0" fmla="*/ 0 h 523220"/>
              <a:gd name="connsiteX1" fmla="*/ 341976 w 7288023"/>
              <a:gd name="connsiteY1" fmla="*/ 0 h 523220"/>
              <a:gd name="connsiteX2" fmla="*/ 829713 w 7288023"/>
              <a:gd name="connsiteY2" fmla="*/ 0 h 523220"/>
              <a:gd name="connsiteX3" fmla="*/ 1390331 w 7288023"/>
              <a:gd name="connsiteY3" fmla="*/ 0 h 523220"/>
              <a:gd name="connsiteX4" fmla="*/ 1950948 w 7288023"/>
              <a:gd name="connsiteY4" fmla="*/ 0 h 523220"/>
              <a:gd name="connsiteX5" fmla="*/ 2438685 w 7288023"/>
              <a:gd name="connsiteY5" fmla="*/ 0 h 523220"/>
              <a:gd name="connsiteX6" fmla="*/ 3072182 w 7288023"/>
              <a:gd name="connsiteY6" fmla="*/ 0 h 523220"/>
              <a:gd name="connsiteX7" fmla="*/ 3705679 w 7288023"/>
              <a:gd name="connsiteY7" fmla="*/ 0 h 523220"/>
              <a:gd name="connsiteX8" fmla="*/ 4412057 w 7288023"/>
              <a:gd name="connsiteY8" fmla="*/ 0 h 523220"/>
              <a:gd name="connsiteX9" fmla="*/ 5045554 w 7288023"/>
              <a:gd name="connsiteY9" fmla="*/ 0 h 523220"/>
              <a:gd name="connsiteX10" fmla="*/ 5460411 w 7288023"/>
              <a:gd name="connsiteY10" fmla="*/ 0 h 523220"/>
              <a:gd name="connsiteX11" fmla="*/ 5802388 w 7288023"/>
              <a:gd name="connsiteY11" fmla="*/ 0 h 523220"/>
              <a:gd name="connsiteX12" fmla="*/ 6363005 w 7288023"/>
              <a:gd name="connsiteY12" fmla="*/ 0 h 523220"/>
              <a:gd name="connsiteX13" fmla="*/ 7288023 w 7288023"/>
              <a:gd name="connsiteY13" fmla="*/ 0 h 523220"/>
              <a:gd name="connsiteX14" fmla="*/ 7288023 w 7288023"/>
              <a:gd name="connsiteY14" fmla="*/ 523220 h 523220"/>
              <a:gd name="connsiteX15" fmla="*/ 6654526 w 7288023"/>
              <a:gd name="connsiteY15" fmla="*/ 523220 h 523220"/>
              <a:gd name="connsiteX16" fmla="*/ 6093908 w 7288023"/>
              <a:gd name="connsiteY16" fmla="*/ 523220 h 523220"/>
              <a:gd name="connsiteX17" fmla="*/ 5387531 w 7288023"/>
              <a:gd name="connsiteY17" fmla="*/ 523220 h 523220"/>
              <a:gd name="connsiteX18" fmla="*/ 4826914 w 7288023"/>
              <a:gd name="connsiteY18" fmla="*/ 523220 h 523220"/>
              <a:gd name="connsiteX19" fmla="*/ 4120536 w 7288023"/>
              <a:gd name="connsiteY19" fmla="*/ 523220 h 523220"/>
              <a:gd name="connsiteX20" fmla="*/ 3778560 w 7288023"/>
              <a:gd name="connsiteY20" fmla="*/ 523220 h 523220"/>
              <a:gd name="connsiteX21" fmla="*/ 3363703 w 7288023"/>
              <a:gd name="connsiteY21" fmla="*/ 523220 h 523220"/>
              <a:gd name="connsiteX22" fmla="*/ 2948846 w 7288023"/>
              <a:gd name="connsiteY22" fmla="*/ 523220 h 523220"/>
              <a:gd name="connsiteX23" fmla="*/ 2606870 w 7288023"/>
              <a:gd name="connsiteY23" fmla="*/ 523220 h 523220"/>
              <a:gd name="connsiteX24" fmla="*/ 2046253 w 7288023"/>
              <a:gd name="connsiteY24" fmla="*/ 523220 h 523220"/>
              <a:gd name="connsiteX25" fmla="*/ 1558516 w 7288023"/>
              <a:gd name="connsiteY25" fmla="*/ 523220 h 523220"/>
              <a:gd name="connsiteX26" fmla="*/ 1216539 w 7288023"/>
              <a:gd name="connsiteY26" fmla="*/ 523220 h 523220"/>
              <a:gd name="connsiteX27" fmla="*/ 510162 w 7288023"/>
              <a:gd name="connsiteY27" fmla="*/ 523220 h 523220"/>
              <a:gd name="connsiteX28" fmla="*/ 0 w 7288023"/>
              <a:gd name="connsiteY28" fmla="*/ 523220 h 523220"/>
              <a:gd name="connsiteX29" fmla="*/ 0 w 7288023"/>
              <a:gd name="connsiteY29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288023" h="523220" extrusionOk="0">
                <a:moveTo>
                  <a:pt x="0" y="0"/>
                </a:moveTo>
                <a:cubicBezTo>
                  <a:pt x="104043" y="-19728"/>
                  <a:pt x="195106" y="28568"/>
                  <a:pt x="341976" y="0"/>
                </a:cubicBezTo>
                <a:cubicBezTo>
                  <a:pt x="488846" y="-28568"/>
                  <a:pt x="610165" y="41745"/>
                  <a:pt x="829713" y="0"/>
                </a:cubicBezTo>
                <a:cubicBezTo>
                  <a:pt x="1049261" y="-41745"/>
                  <a:pt x="1171528" y="44466"/>
                  <a:pt x="1390331" y="0"/>
                </a:cubicBezTo>
                <a:cubicBezTo>
                  <a:pt x="1609134" y="-44466"/>
                  <a:pt x="1754597" y="56525"/>
                  <a:pt x="1950948" y="0"/>
                </a:cubicBezTo>
                <a:cubicBezTo>
                  <a:pt x="2147299" y="-56525"/>
                  <a:pt x="2207377" y="27271"/>
                  <a:pt x="2438685" y="0"/>
                </a:cubicBezTo>
                <a:cubicBezTo>
                  <a:pt x="2669993" y="-27271"/>
                  <a:pt x="2801661" y="54202"/>
                  <a:pt x="3072182" y="0"/>
                </a:cubicBezTo>
                <a:cubicBezTo>
                  <a:pt x="3342703" y="-54202"/>
                  <a:pt x="3483626" y="36607"/>
                  <a:pt x="3705679" y="0"/>
                </a:cubicBezTo>
                <a:cubicBezTo>
                  <a:pt x="3927732" y="-36607"/>
                  <a:pt x="4151392" y="47663"/>
                  <a:pt x="4412057" y="0"/>
                </a:cubicBezTo>
                <a:cubicBezTo>
                  <a:pt x="4672722" y="-47663"/>
                  <a:pt x="4756887" y="1253"/>
                  <a:pt x="5045554" y="0"/>
                </a:cubicBezTo>
                <a:cubicBezTo>
                  <a:pt x="5334221" y="-1253"/>
                  <a:pt x="5285154" y="7585"/>
                  <a:pt x="5460411" y="0"/>
                </a:cubicBezTo>
                <a:cubicBezTo>
                  <a:pt x="5635668" y="-7585"/>
                  <a:pt x="5661603" y="20746"/>
                  <a:pt x="5802388" y="0"/>
                </a:cubicBezTo>
                <a:cubicBezTo>
                  <a:pt x="5943173" y="-20746"/>
                  <a:pt x="6217511" y="4503"/>
                  <a:pt x="6363005" y="0"/>
                </a:cubicBezTo>
                <a:cubicBezTo>
                  <a:pt x="6508499" y="-4503"/>
                  <a:pt x="6890673" y="54241"/>
                  <a:pt x="7288023" y="0"/>
                </a:cubicBezTo>
                <a:cubicBezTo>
                  <a:pt x="7329253" y="162053"/>
                  <a:pt x="7267951" y="269733"/>
                  <a:pt x="7288023" y="523220"/>
                </a:cubicBezTo>
                <a:cubicBezTo>
                  <a:pt x="7120800" y="549842"/>
                  <a:pt x="6902301" y="493686"/>
                  <a:pt x="6654526" y="523220"/>
                </a:cubicBezTo>
                <a:cubicBezTo>
                  <a:pt x="6406751" y="552754"/>
                  <a:pt x="6307502" y="512071"/>
                  <a:pt x="6093908" y="523220"/>
                </a:cubicBezTo>
                <a:cubicBezTo>
                  <a:pt x="5880314" y="534369"/>
                  <a:pt x="5606822" y="482519"/>
                  <a:pt x="5387531" y="523220"/>
                </a:cubicBezTo>
                <a:cubicBezTo>
                  <a:pt x="5168240" y="563921"/>
                  <a:pt x="4989497" y="516846"/>
                  <a:pt x="4826914" y="523220"/>
                </a:cubicBezTo>
                <a:cubicBezTo>
                  <a:pt x="4664331" y="529594"/>
                  <a:pt x="4272856" y="516222"/>
                  <a:pt x="4120536" y="523220"/>
                </a:cubicBezTo>
                <a:cubicBezTo>
                  <a:pt x="3968216" y="530218"/>
                  <a:pt x="3888175" y="499312"/>
                  <a:pt x="3778560" y="523220"/>
                </a:cubicBezTo>
                <a:cubicBezTo>
                  <a:pt x="3668945" y="547128"/>
                  <a:pt x="3513849" y="502253"/>
                  <a:pt x="3363703" y="523220"/>
                </a:cubicBezTo>
                <a:cubicBezTo>
                  <a:pt x="3213557" y="544187"/>
                  <a:pt x="3082336" y="511525"/>
                  <a:pt x="2948846" y="523220"/>
                </a:cubicBezTo>
                <a:cubicBezTo>
                  <a:pt x="2815356" y="534915"/>
                  <a:pt x="2675566" y="520162"/>
                  <a:pt x="2606870" y="523220"/>
                </a:cubicBezTo>
                <a:cubicBezTo>
                  <a:pt x="2538174" y="526278"/>
                  <a:pt x="2237491" y="480649"/>
                  <a:pt x="2046253" y="523220"/>
                </a:cubicBezTo>
                <a:cubicBezTo>
                  <a:pt x="1855015" y="565791"/>
                  <a:pt x="1789018" y="518290"/>
                  <a:pt x="1558516" y="523220"/>
                </a:cubicBezTo>
                <a:cubicBezTo>
                  <a:pt x="1328014" y="528150"/>
                  <a:pt x="1355978" y="495021"/>
                  <a:pt x="1216539" y="523220"/>
                </a:cubicBezTo>
                <a:cubicBezTo>
                  <a:pt x="1077100" y="551419"/>
                  <a:pt x="698636" y="489146"/>
                  <a:pt x="510162" y="523220"/>
                </a:cubicBezTo>
                <a:cubicBezTo>
                  <a:pt x="321688" y="557294"/>
                  <a:pt x="165122" y="488468"/>
                  <a:pt x="0" y="523220"/>
                </a:cubicBezTo>
                <a:cubicBezTo>
                  <a:pt x="-35106" y="318087"/>
                  <a:pt x="58063" y="25412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8077435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ctr"/>
            <a:r>
              <a:rPr lang="en-US" sz="2800" b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Time To apply this in PURE dataset</a:t>
            </a:r>
          </a:p>
        </p:txBody>
      </p:sp>
    </p:spTree>
    <p:extLst>
      <p:ext uri="{BB962C8B-B14F-4D97-AF65-F5344CB8AC3E}">
        <p14:creationId xmlns:p14="http://schemas.microsoft.com/office/powerpoint/2010/main" val="3914210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7194</TotalTime>
  <Words>1260</Words>
  <Application>Microsoft Office PowerPoint</Application>
  <PresentationFormat>Custom</PresentationFormat>
  <Paragraphs>495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Caladea</vt:lpstr>
      <vt:lpstr>HY견고딕</vt:lpstr>
      <vt:lpstr>HY중고딕</vt:lpstr>
      <vt:lpstr>맑은 고딕</vt:lpstr>
      <vt:lpstr>Arial</vt:lpstr>
      <vt:lpstr>Consolas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XP SP3 FINAL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Rafsan Jany</cp:lastModifiedBy>
  <cp:revision>105</cp:revision>
  <cp:lastPrinted>2012-01-03T07:03:32Z</cp:lastPrinted>
  <dcterms:created xsi:type="dcterms:W3CDTF">2011-12-29T06:45:05Z</dcterms:created>
  <dcterms:modified xsi:type="dcterms:W3CDTF">2025-07-30T02:10:58Z</dcterms:modified>
</cp:coreProperties>
</file>